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7" d="100"/>
          <a:sy n="77"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95114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417057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CFB0D8-F0B6-438C-9361-4F7E92291B2C}" type="slidenum">
              <a:rPr lang="sl-SI" smtClean="0"/>
              <a:t>‹#›</a:t>
            </a:fld>
            <a:endParaRPr lang="sl-S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562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E893B9DD-04AF-45C1-BF20-CE46F2A7D615}" type="datetimeFigureOut">
              <a:rPr lang="sl-SI" smtClean="0"/>
              <a:t>17.6.2019</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57285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E893B9DD-04AF-45C1-BF20-CE46F2A7D615}" type="datetimeFigureOut">
              <a:rPr lang="sl-SI" smtClean="0"/>
              <a:t>17.6.2019</a:t>
            </a:fld>
            <a:endParaRPr lang="sl-SI"/>
          </a:p>
        </p:txBody>
      </p:sp>
      <p:sp>
        <p:nvSpPr>
          <p:cNvPr id="6" name="Footer Placeholder 5"/>
          <p:cNvSpPr>
            <a:spLocks noGrp="1"/>
          </p:cNvSpPr>
          <p:nvPr>
            <p:ph type="ftr" sz="quarter" idx="11"/>
          </p:nvPr>
        </p:nvSpPr>
        <p:spPr/>
        <p:txBody>
          <a:bodyPr/>
          <a:lstStyle/>
          <a:p>
            <a:endParaRPr lang="sl-S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CFB0D8-F0B6-438C-9361-4F7E92291B2C}" type="slidenum">
              <a:rPr lang="sl-SI" smtClean="0"/>
              <a:t>‹#›</a:t>
            </a:fld>
            <a:endParaRPr lang="sl-S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7651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E893B9DD-04AF-45C1-BF20-CE46F2A7D615}" type="datetimeFigureOut">
              <a:rPr lang="sl-SI" smtClean="0"/>
              <a:t>17.6.2019</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267297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355190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176848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70532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893B9DD-04AF-45C1-BF20-CE46F2A7D615}" type="datetimeFigureOut">
              <a:rPr lang="sl-SI" smtClean="0"/>
              <a:t>17.6.2019</a:t>
            </a:fld>
            <a:endParaRPr lang="sl-SI"/>
          </a:p>
        </p:txBody>
      </p:sp>
      <p:sp>
        <p:nvSpPr>
          <p:cNvPr id="5" name="Footer Placeholder 4"/>
          <p:cNvSpPr>
            <a:spLocks noGrp="1"/>
          </p:cNvSpPr>
          <p:nvPr>
            <p:ph type="ftr" sz="quarter" idx="11"/>
          </p:nvPr>
        </p:nvSpPr>
        <p:spPr/>
        <p:txBody>
          <a:bodyPr/>
          <a:lstStyle/>
          <a:p>
            <a:endParaRPr lang="sl-S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352958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893B9DD-04AF-45C1-BF20-CE46F2A7D615}" type="datetimeFigureOut">
              <a:rPr lang="sl-SI" smtClean="0"/>
              <a:t>17.6.2019</a:t>
            </a:fld>
            <a:endParaRPr lang="sl-SI"/>
          </a:p>
        </p:txBody>
      </p:sp>
      <p:sp>
        <p:nvSpPr>
          <p:cNvPr id="6" name="Footer Placeholder 5"/>
          <p:cNvSpPr>
            <a:spLocks noGrp="1"/>
          </p:cNvSpPr>
          <p:nvPr>
            <p:ph type="ftr" sz="quarter" idx="11"/>
          </p:nvPr>
        </p:nvSpPr>
        <p:spPr/>
        <p:txBody>
          <a:bodyPr/>
          <a:lstStyle/>
          <a:p>
            <a:endParaRPr lang="sl-S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239967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E893B9DD-04AF-45C1-BF20-CE46F2A7D615}" type="datetimeFigureOut">
              <a:rPr lang="sl-SI" smtClean="0"/>
              <a:t>17.6.2019</a:t>
            </a:fld>
            <a:endParaRPr lang="sl-SI"/>
          </a:p>
        </p:txBody>
      </p:sp>
      <p:sp>
        <p:nvSpPr>
          <p:cNvPr id="8" name="Footer Placeholder 7"/>
          <p:cNvSpPr>
            <a:spLocks noGrp="1"/>
          </p:cNvSpPr>
          <p:nvPr>
            <p:ph type="ftr" sz="quarter" idx="11"/>
          </p:nvPr>
        </p:nvSpPr>
        <p:spPr/>
        <p:txBody>
          <a:bodyPr/>
          <a:lstStyle/>
          <a:p>
            <a:endParaRPr lang="sl-S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379551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E893B9DD-04AF-45C1-BF20-CE46F2A7D615}" type="datetimeFigureOut">
              <a:rPr lang="sl-SI" smtClean="0"/>
              <a:t>17.6.2019</a:t>
            </a:fld>
            <a:endParaRPr lang="sl-SI"/>
          </a:p>
        </p:txBody>
      </p:sp>
      <p:sp>
        <p:nvSpPr>
          <p:cNvPr id="4" name="Footer Placeholder 3"/>
          <p:cNvSpPr>
            <a:spLocks noGrp="1"/>
          </p:cNvSpPr>
          <p:nvPr>
            <p:ph type="ftr" sz="quarter" idx="11"/>
          </p:nvPr>
        </p:nvSpPr>
        <p:spPr/>
        <p:txBody>
          <a:bodyPr/>
          <a:lstStyle/>
          <a:p>
            <a:endParaRPr lang="sl-S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297379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3B9DD-04AF-45C1-BF20-CE46F2A7D615}" type="datetimeFigureOut">
              <a:rPr lang="sl-SI" smtClean="0"/>
              <a:t>17.6.2019</a:t>
            </a:fld>
            <a:endParaRPr lang="sl-SI"/>
          </a:p>
        </p:txBody>
      </p:sp>
      <p:sp>
        <p:nvSpPr>
          <p:cNvPr id="3" name="Footer Placeholder 2"/>
          <p:cNvSpPr>
            <a:spLocks noGrp="1"/>
          </p:cNvSpPr>
          <p:nvPr>
            <p:ph type="ftr" sz="quarter" idx="11"/>
          </p:nvPr>
        </p:nvSpPr>
        <p:spPr/>
        <p:txBody>
          <a:bodyPr/>
          <a:lstStyle/>
          <a:p>
            <a:endParaRPr lang="sl-S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313292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893B9DD-04AF-45C1-BF20-CE46F2A7D615}" type="datetimeFigureOut">
              <a:rPr lang="sl-SI" smtClean="0"/>
              <a:t>17.6.2019</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380502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893B9DD-04AF-45C1-BF20-CE46F2A7D615}" type="datetimeFigureOut">
              <a:rPr lang="sl-SI" smtClean="0"/>
              <a:t>17.6.2019</a:t>
            </a:fld>
            <a:endParaRPr lang="sl-SI"/>
          </a:p>
        </p:txBody>
      </p:sp>
      <p:sp>
        <p:nvSpPr>
          <p:cNvPr id="6" name="Footer Placeholder 5"/>
          <p:cNvSpPr>
            <a:spLocks noGrp="1"/>
          </p:cNvSpPr>
          <p:nvPr>
            <p:ph type="ftr" sz="quarter" idx="11"/>
          </p:nvPr>
        </p:nvSpPr>
        <p:spPr/>
        <p:txBody>
          <a:bodyPr/>
          <a:lstStyle/>
          <a:p>
            <a:endParaRPr lang="sl-S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CFB0D8-F0B6-438C-9361-4F7E92291B2C}" type="slidenum">
              <a:rPr lang="sl-SI" smtClean="0"/>
              <a:t>‹#›</a:t>
            </a:fld>
            <a:endParaRPr lang="sl-SI"/>
          </a:p>
        </p:txBody>
      </p:sp>
    </p:spTree>
    <p:extLst>
      <p:ext uri="{BB962C8B-B14F-4D97-AF65-F5344CB8AC3E}">
        <p14:creationId xmlns:p14="http://schemas.microsoft.com/office/powerpoint/2010/main" val="248691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93B9DD-04AF-45C1-BF20-CE46F2A7D615}" type="datetimeFigureOut">
              <a:rPr lang="sl-SI" smtClean="0"/>
              <a:t>17.6.2019</a:t>
            </a:fld>
            <a:endParaRPr lang="sl-S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CFB0D8-F0B6-438C-9361-4F7E92291B2C}" type="slidenum">
              <a:rPr lang="sl-SI" smtClean="0"/>
              <a:t>‹#›</a:t>
            </a:fld>
            <a:endParaRPr lang="sl-SI"/>
          </a:p>
        </p:txBody>
      </p:sp>
    </p:spTree>
    <p:extLst>
      <p:ext uri="{BB962C8B-B14F-4D97-AF65-F5344CB8AC3E}">
        <p14:creationId xmlns:p14="http://schemas.microsoft.com/office/powerpoint/2010/main" val="20034393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en-US" b="1" dirty="0" smtClean="0"/>
              <a:t>The </a:t>
            </a:r>
            <a:r>
              <a:rPr lang="sl-SI" b="1" dirty="0" smtClean="0"/>
              <a:t>L</a:t>
            </a:r>
            <a:r>
              <a:rPr lang="en-US" b="1" dirty="0" err="1" smtClean="0"/>
              <a:t>egend</a:t>
            </a:r>
            <a:r>
              <a:rPr lang="en-US" b="1" dirty="0" smtClean="0"/>
              <a:t> of a </a:t>
            </a:r>
            <a:r>
              <a:rPr lang="sl-SI" b="1" dirty="0" smtClean="0"/>
              <a:t>K</a:t>
            </a:r>
            <a:r>
              <a:rPr lang="en-US" b="1" dirty="0" smtClean="0"/>
              <a:t>night – Predjama </a:t>
            </a:r>
            <a:r>
              <a:rPr lang="en-US" b="1" dirty="0" smtClean="0"/>
              <a:t>Castle</a:t>
            </a:r>
            <a:r>
              <a:rPr lang="en-US" b="1" dirty="0" smtClean="0"/>
              <a:t/>
            </a:r>
            <a:br>
              <a:rPr lang="en-US" b="1" dirty="0" smtClean="0"/>
            </a:br>
            <a:endParaRPr lang="sl-SI" dirty="0"/>
          </a:p>
        </p:txBody>
      </p:sp>
      <p:sp>
        <p:nvSpPr>
          <p:cNvPr id="3" name="Podnaslov 2"/>
          <p:cNvSpPr>
            <a:spLocks noGrp="1"/>
          </p:cNvSpPr>
          <p:nvPr>
            <p:ph type="subTitle" idx="1"/>
          </p:nvPr>
        </p:nvSpPr>
        <p:spPr/>
        <p:txBody>
          <a:bodyPr/>
          <a:lstStyle/>
          <a:p>
            <a:pPr algn="r"/>
            <a:r>
              <a:rPr lang="sl-SI" dirty="0" smtClean="0"/>
              <a:t>	PRIMARY SCHOOL IVAN CANKAR LJUTOMER</a:t>
            </a:r>
          </a:p>
          <a:p>
            <a:pPr algn="r"/>
            <a:r>
              <a:rPr lang="sl-SI" dirty="0" smtClean="0"/>
              <a:t>CLASS: 7. a</a:t>
            </a:r>
            <a:endParaRPr lang="sl-SI" dirty="0"/>
          </a:p>
        </p:txBody>
      </p:sp>
      <p:pic>
        <p:nvPicPr>
          <p:cNvPr id="5" name="Slika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632" y="844994"/>
            <a:ext cx="2804160" cy="532702"/>
          </a:xfrm>
          <a:prstGeom prst="rect">
            <a:avLst/>
          </a:prstGeom>
          <a:noFill/>
          <a:ln>
            <a:noFill/>
          </a:ln>
        </p:spPr>
      </p:pic>
      <p:pic>
        <p:nvPicPr>
          <p:cNvPr id="7" name="Slika 6" descr="glava_maticna"/>
          <p:cNvPicPr/>
          <p:nvPr/>
        </p:nvPicPr>
        <p:blipFill>
          <a:blip r:embed="rId3">
            <a:extLst>
              <a:ext uri="{28A0092B-C50C-407E-A947-70E740481C1C}">
                <a14:useLocalDpi xmlns:a14="http://schemas.microsoft.com/office/drawing/2010/main" val="0"/>
              </a:ext>
            </a:extLst>
          </a:blip>
          <a:srcRect t="26419"/>
          <a:stretch>
            <a:fillRect/>
          </a:stretch>
        </p:blipFill>
        <p:spPr bwMode="auto">
          <a:xfrm>
            <a:off x="4743205" y="493425"/>
            <a:ext cx="1885950" cy="1076325"/>
          </a:xfrm>
          <a:prstGeom prst="rect">
            <a:avLst/>
          </a:prstGeom>
          <a:noFill/>
          <a:ln>
            <a:noFill/>
          </a:ln>
        </p:spPr>
      </p:pic>
      <p:pic>
        <p:nvPicPr>
          <p:cNvPr id="8" name="Slika 7" descr="Logo_EKP_socialni_sklad_SLO_sloga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095" y="629514"/>
            <a:ext cx="2423160" cy="1173480"/>
          </a:xfrm>
          <a:prstGeom prst="rect">
            <a:avLst/>
          </a:prstGeom>
          <a:noFill/>
          <a:ln>
            <a:noFill/>
          </a:ln>
        </p:spPr>
      </p:pic>
      <p:sp>
        <p:nvSpPr>
          <p:cNvPr id="4" name="PoljeZBesedilom 3"/>
          <p:cNvSpPr txBox="1"/>
          <p:nvPr/>
        </p:nvSpPr>
        <p:spPr>
          <a:xfrm>
            <a:off x="1340285" y="5361140"/>
            <a:ext cx="6982810" cy="861774"/>
          </a:xfrm>
          <a:prstGeom prst="rect">
            <a:avLst/>
          </a:prstGeom>
          <a:noFill/>
        </p:spPr>
        <p:txBody>
          <a:bodyPr wrap="square" rtlCol="0">
            <a:spAutoFit/>
          </a:bodyPr>
          <a:lstStyle/>
          <a:p>
            <a:r>
              <a:rPr lang="sl-SI" sz="1600" dirty="0"/>
              <a:t>Program Popestrimo šolo 2016-2021 sofinancirata Ministrstvo za šolstvo Republike Slovenije in Evropski socialni sklad. </a:t>
            </a:r>
          </a:p>
          <a:p>
            <a:endParaRPr lang="sl-SI" dirty="0"/>
          </a:p>
        </p:txBody>
      </p:sp>
    </p:spTree>
    <p:extLst>
      <p:ext uri="{BB962C8B-B14F-4D97-AF65-F5344CB8AC3E}">
        <p14:creationId xmlns:p14="http://schemas.microsoft.com/office/powerpoint/2010/main" val="247233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503739" y="552774"/>
            <a:ext cx="8915400" cy="3777622"/>
          </a:xfrm>
        </p:spPr>
        <p:txBody>
          <a:bodyPr/>
          <a:lstStyle/>
          <a:p>
            <a:pPr marL="0" indent="0">
              <a:buNone/>
            </a:pPr>
            <a:r>
              <a:rPr lang="en-US" sz="2000" dirty="0"/>
              <a:t>Not far from </a:t>
            </a:r>
            <a:r>
              <a:rPr lang="en-US" sz="2000" dirty="0" err="1"/>
              <a:t>Postojna</a:t>
            </a:r>
            <a:r>
              <a:rPr lang="en-US" sz="2000" dirty="0"/>
              <a:t> stands a mysterious </a:t>
            </a:r>
            <a:r>
              <a:rPr lang="en-US" sz="2000" dirty="0" err="1"/>
              <a:t>Predjama</a:t>
            </a:r>
            <a:r>
              <a:rPr lang="en-US" sz="2000" dirty="0"/>
              <a:t> </a:t>
            </a:r>
            <a:r>
              <a:rPr lang="en-US" sz="2000" dirty="0" smtClean="0"/>
              <a:t>Castle</a:t>
            </a:r>
            <a:r>
              <a:rPr lang="sl-SI" sz="2000" dirty="0" smtClean="0"/>
              <a:t>. </a:t>
            </a:r>
            <a:r>
              <a:rPr lang="sl-SI" sz="2000" dirty="0" err="1" smtClean="0"/>
              <a:t>It‘s</a:t>
            </a:r>
            <a:r>
              <a:rPr lang="sl-SI" sz="2000" dirty="0" smtClean="0"/>
              <a:t> </a:t>
            </a:r>
            <a:r>
              <a:rPr lang="sl-SI" sz="2000" dirty="0" err="1" smtClean="0"/>
              <a:t>been</a:t>
            </a:r>
            <a:r>
              <a:rPr lang="sl-SI" sz="2000" dirty="0" smtClean="0"/>
              <a:t> s</a:t>
            </a:r>
            <a:r>
              <a:rPr lang="en-US" sz="2000" dirty="0" err="1" smtClean="0"/>
              <a:t>tanding</a:t>
            </a:r>
            <a:r>
              <a:rPr lang="en-US" sz="2000" dirty="0" smtClean="0"/>
              <a:t> </a:t>
            </a:r>
            <a:r>
              <a:rPr lang="en-US" sz="2000" dirty="0"/>
              <a:t>there for more than 800 </a:t>
            </a:r>
            <a:r>
              <a:rPr lang="en-US" sz="2000" dirty="0" smtClean="0"/>
              <a:t>years</a:t>
            </a:r>
            <a:r>
              <a:rPr lang="sl-SI" sz="2000" dirty="0" smtClean="0"/>
              <a:t>. </a:t>
            </a:r>
            <a:r>
              <a:rPr lang="sl-SI" sz="2000" dirty="0"/>
              <a:t>T</a:t>
            </a:r>
            <a:r>
              <a:rPr lang="en-US" sz="2000" dirty="0" smtClean="0"/>
              <a:t>his </a:t>
            </a:r>
            <a:r>
              <a:rPr lang="en-US" sz="2000" dirty="0"/>
              <a:t>is also one of the locations where Jackie Chan movie </a:t>
            </a:r>
            <a:r>
              <a:rPr lang="en-US" sz="2000" dirty="0" err="1"/>
              <a:t>Armour</a:t>
            </a:r>
            <a:r>
              <a:rPr lang="en-US" sz="2000" dirty="0"/>
              <a:t> of gold was </a:t>
            </a:r>
            <a:r>
              <a:rPr lang="en-US" sz="2000" dirty="0" smtClean="0"/>
              <a:t>shot</a:t>
            </a:r>
            <a:r>
              <a:rPr lang="sl-SI" sz="2000" dirty="0" smtClean="0"/>
              <a:t>. I</a:t>
            </a:r>
            <a:r>
              <a:rPr lang="en-US" sz="2000" dirty="0" smtClean="0"/>
              <a:t>t </a:t>
            </a:r>
            <a:r>
              <a:rPr lang="en-US" sz="2000" dirty="0"/>
              <a:t>is also listed </a:t>
            </a:r>
            <a:r>
              <a:rPr lang="sl-SI" sz="2000" dirty="0" smtClean="0"/>
              <a:t>i</a:t>
            </a:r>
            <a:r>
              <a:rPr lang="en-US" sz="2000" dirty="0" smtClean="0"/>
              <a:t>n </a:t>
            </a:r>
            <a:r>
              <a:rPr lang="en-US" sz="2000" dirty="0"/>
              <a:t>the Guinness World Records as the largest cave castle in the </a:t>
            </a:r>
            <a:r>
              <a:rPr lang="en-US" sz="2000" dirty="0" smtClean="0"/>
              <a:t>world</a:t>
            </a:r>
            <a:r>
              <a:rPr lang="sl-SI" sz="2000" dirty="0" smtClean="0"/>
              <a:t>. </a:t>
            </a:r>
          </a:p>
          <a:p>
            <a:pPr marL="0" indent="0">
              <a:buNone/>
            </a:pPr>
            <a:endParaRPr lang="sl-SI" dirty="0" smtClean="0">
              <a:cs typeface="Times New Roman" panose="02020603050405020304" pitchFamily="18" charset="0"/>
            </a:endParaRPr>
          </a:p>
          <a:p>
            <a:pPr marL="0" indent="0">
              <a:buNone/>
            </a:pPr>
            <a:endParaRPr lang="sl-SI" dirty="0">
              <a:cs typeface="Times New Roman" panose="02020603050405020304" pitchFamily="18" charset="0"/>
            </a:endParaRPr>
          </a:p>
        </p:txBody>
      </p:sp>
      <p:sp>
        <p:nvSpPr>
          <p:cNvPr id="4" name="AutoShape 2" descr="Rezultat iskanja slik za predjama castle"/>
          <p:cNvSpPr>
            <a:spLocks noChangeAspect="1" noChangeArrowheads="1"/>
          </p:cNvSpPr>
          <p:nvPr/>
        </p:nvSpPr>
        <p:spPr bwMode="auto">
          <a:xfrm>
            <a:off x="0" y="-5629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28" name="Picture 4" descr="Rezultat iskanja slik za predjama cas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924" y="1991694"/>
            <a:ext cx="5985978" cy="399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5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84398" y="1420678"/>
            <a:ext cx="10977750" cy="5180538"/>
          </a:xfrm>
        </p:spPr>
        <p:txBody>
          <a:bodyPr>
            <a:noAutofit/>
          </a:bodyPr>
          <a:lstStyle/>
          <a:p>
            <a:r>
              <a:rPr lang="sl-SI" sz="2000" dirty="0" smtClean="0"/>
              <a:t>S</a:t>
            </a:r>
            <a:r>
              <a:rPr lang="en-US" sz="2000" dirty="0" err="1" smtClean="0"/>
              <a:t>ometimes</a:t>
            </a:r>
            <a:r>
              <a:rPr lang="en-US" sz="2000" dirty="0" smtClean="0"/>
              <a:t> </a:t>
            </a:r>
            <a:r>
              <a:rPr lang="en-US" sz="2000" dirty="0"/>
              <a:t>it is </a:t>
            </a:r>
            <a:r>
              <a:rPr lang="en-US" sz="2000" dirty="0" smtClean="0"/>
              <a:t>hard </a:t>
            </a:r>
            <a:r>
              <a:rPr lang="en-US" sz="2000" dirty="0"/>
              <a:t>to distinguish where the natural stone ends and human made walls begin. Its architecture provided a safe place during the siege and a valuable storage for food and source of drinking water</a:t>
            </a:r>
            <a:r>
              <a:rPr lang="en-US" sz="2000" dirty="0" smtClean="0"/>
              <a:t>.</a:t>
            </a:r>
            <a:r>
              <a:rPr lang="sl-SI" sz="2000" dirty="0" smtClean="0"/>
              <a:t> </a:t>
            </a:r>
            <a:r>
              <a:rPr lang="en-US" sz="2000" dirty="0"/>
              <a:t>The secret passage </a:t>
            </a:r>
            <a:r>
              <a:rPr lang="en-US" sz="2000" dirty="0" smtClean="0"/>
              <a:t>was </a:t>
            </a:r>
            <a:r>
              <a:rPr lang="en-US" sz="2000" dirty="0"/>
              <a:t>of </a:t>
            </a:r>
            <a:r>
              <a:rPr lang="sl-SI" sz="2000" dirty="0"/>
              <a:t> </a:t>
            </a:r>
            <a:r>
              <a:rPr lang="sl-SI" sz="2000" dirty="0" smtClean="0"/>
              <a:t>a </a:t>
            </a:r>
            <a:r>
              <a:rPr lang="en-US" sz="2000" dirty="0" smtClean="0"/>
              <a:t>great </a:t>
            </a:r>
            <a:r>
              <a:rPr lang="en-US" sz="2000" dirty="0"/>
              <a:t>advantage when being surrounded by enemies.  </a:t>
            </a:r>
            <a:endParaRPr lang="sl-SI" sz="2000" dirty="0" smtClean="0"/>
          </a:p>
          <a:p>
            <a:endParaRPr lang="en-US" sz="2000" dirty="0"/>
          </a:p>
          <a:p>
            <a:r>
              <a:rPr lang="en-US" sz="2000" dirty="0"/>
              <a:t>There exist interesting stories about </a:t>
            </a:r>
            <a:r>
              <a:rPr lang="en-US" sz="2000" dirty="0" err="1"/>
              <a:t>Erazem</a:t>
            </a:r>
            <a:r>
              <a:rPr lang="en-US" sz="2000" dirty="0"/>
              <a:t> of </a:t>
            </a:r>
            <a:r>
              <a:rPr lang="en-US" sz="2000" dirty="0" err="1"/>
              <a:t>Predjama</a:t>
            </a:r>
            <a:r>
              <a:rPr lang="en-US" sz="2000" dirty="0"/>
              <a:t>, the most famous owner of the castle that lived in 15th century. The legend of a brave robber baron, who took from rich merchants and gave to poor, a Slovenian Robin Hood. When surrounded by enemies who chose to await and defeat him by starving him, he smuggled food from the valley on the other side of the hill. To mock the enemy, he sent them the cherries from the castle, which happened in the beginning of spring, where bringing cherries seemed as a magic trick, since it was still too early for cherries to grow. Surprised opponent didn’t know the cherries came from neighboring valley, with warmer weather where the cherries were already ripe. Unfortunately, a servant betrayed </a:t>
            </a:r>
            <a:r>
              <a:rPr lang="en-US" sz="2000" dirty="0" err="1"/>
              <a:t>Erazem</a:t>
            </a:r>
            <a:r>
              <a:rPr lang="en-US" sz="2000" dirty="0"/>
              <a:t> and he didn’t withstand that siege</a:t>
            </a:r>
            <a:r>
              <a:rPr lang="en-US" sz="2000" dirty="0" smtClean="0"/>
              <a:t>.</a:t>
            </a:r>
            <a:r>
              <a:rPr lang="sl-SI" sz="2000" dirty="0" smtClean="0"/>
              <a:t> </a:t>
            </a:r>
            <a:r>
              <a:rPr lang="en-US" sz="2000" dirty="0"/>
              <a:t/>
            </a:r>
            <a:br>
              <a:rPr lang="en-US" sz="2000" dirty="0"/>
            </a:br>
            <a:endParaRPr lang="sl-SI" sz="2000" dirty="0"/>
          </a:p>
        </p:txBody>
      </p:sp>
    </p:spTree>
    <p:extLst>
      <p:ext uri="{BB962C8B-B14F-4D97-AF65-F5344CB8AC3E}">
        <p14:creationId xmlns:p14="http://schemas.microsoft.com/office/powerpoint/2010/main" val="297593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itinari.com/page/content/original/7b3d3ec8-f4e7-4d55-bb12-c075a228c9c0-predjama-erazem.jpg?ch=DPR&amp;w=994&amp;s=baf876e667dce8084514c055dbfa047b"/>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63849" y="375710"/>
            <a:ext cx="3632945" cy="4860984"/>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2063849" y="5436296"/>
            <a:ext cx="2741456" cy="369332"/>
          </a:xfrm>
          <a:prstGeom prst="rect">
            <a:avLst/>
          </a:prstGeom>
          <a:noFill/>
        </p:spPr>
        <p:txBody>
          <a:bodyPr wrap="none" rtlCol="0">
            <a:spAutoFit/>
          </a:bodyPr>
          <a:lstStyle/>
          <a:p>
            <a:r>
              <a:rPr lang="sl-SI" dirty="0" smtClean="0"/>
              <a:t>ERAZEM OF PREDJAMA</a:t>
            </a:r>
            <a:endParaRPr lang="sl-SI" dirty="0"/>
          </a:p>
        </p:txBody>
      </p:sp>
    </p:spTree>
    <p:extLst>
      <p:ext uri="{BB962C8B-B14F-4D97-AF65-F5344CB8AC3E}">
        <p14:creationId xmlns:p14="http://schemas.microsoft.com/office/powerpoint/2010/main" val="217928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248927" y="1269303"/>
            <a:ext cx="10049550" cy="4617929"/>
          </a:xfrm>
        </p:spPr>
        <p:txBody>
          <a:bodyPr>
            <a:normAutofit/>
          </a:bodyPr>
          <a:lstStyle/>
          <a:p>
            <a:r>
              <a:rPr lang="en-US" sz="2400" dirty="0"/>
              <a:t>In </a:t>
            </a:r>
            <a:r>
              <a:rPr lang="sl-SI" sz="2400" dirty="0" err="1" smtClean="0"/>
              <a:t>the</a:t>
            </a:r>
            <a:r>
              <a:rPr lang="sl-SI" sz="2400" dirty="0" smtClean="0"/>
              <a:t> </a:t>
            </a:r>
            <a:r>
              <a:rPr lang="en-US" sz="2400" dirty="0" smtClean="0"/>
              <a:t>tour </a:t>
            </a:r>
            <a:r>
              <a:rPr lang="en-US" sz="2400" dirty="0"/>
              <a:t>through castle chambers and rooms you can see the bedrooms, living spaces and objects needed at the time, be it weapons or kitchen supplies. In warmer months one can also visit the cave under the Predjama Castle which is inhabited by numerous bats and offering fascinating views. To imagine the medieval life even better, there is the </a:t>
            </a:r>
            <a:r>
              <a:rPr lang="en-US" sz="2400" dirty="0" err="1"/>
              <a:t>Erazem’s</a:t>
            </a:r>
            <a:r>
              <a:rPr lang="en-US" sz="2400" dirty="0"/>
              <a:t> Knight Tournament that is bringing the legend of brave baron to life. At this event the medieval dances and music are presented, and games with fire are shown, that can take you hundreds of years in the past.</a:t>
            </a:r>
            <a:endParaRPr lang="sl-SI" sz="2400" dirty="0"/>
          </a:p>
        </p:txBody>
      </p:sp>
    </p:spTree>
    <p:extLst>
      <p:ext uri="{BB962C8B-B14F-4D97-AF65-F5344CB8AC3E}">
        <p14:creationId xmlns:p14="http://schemas.microsoft.com/office/powerpoint/2010/main" val="194082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itinari.com/page/content/original/492179a9-73e2-4353-86c9-90436c08b69c-predjama-jama.jpg?ch=DPR&amp;w=994&amp;s=e2f4da15c5f53caafed9ea6e23c0e9b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920" y="1540775"/>
            <a:ext cx="5439627" cy="29770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itinari.com/page/content/original/8c9415ca-6129-4822-a59e-e08fae4a977e-predjama-turnir1.jpg?ch=DPR&amp;w=994&amp;s=063a06b769e13b318c6e3ec64c75e0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602" y="1328233"/>
            <a:ext cx="6216345" cy="340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4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zultat iskanja slik za PREDJAMA GR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858" y="605423"/>
            <a:ext cx="9812982" cy="551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0/03/Predjama_Castle_-_Knights%27_Hall_2.jpg/1280px-Predjama_Castle_-_Knights%27_Hall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1243" y="583173"/>
            <a:ext cx="7372703" cy="552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20105"/>
      </p:ext>
    </p:extLst>
  </p:cSld>
  <p:clrMapOvr>
    <a:masterClrMapping/>
  </p:clrMapOvr>
</p:sld>
</file>

<file path=ppt/theme/theme1.xml><?xml version="1.0" encoding="utf-8"?>
<a:theme xmlns:a="http://schemas.openxmlformats.org/drawingml/2006/main" name="Jata">
  <a:themeElements>
    <a:clrScheme name="Jat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Jat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Jat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TotalTime>
  <Words>121</Words>
  <Application>Microsoft Office PowerPoint</Application>
  <PresentationFormat>Širokozaslonsko</PresentationFormat>
  <Paragraphs>10</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Century Gothic</vt:lpstr>
      <vt:lpstr>Times New Roman</vt:lpstr>
      <vt:lpstr>Wingdings 3</vt:lpstr>
      <vt:lpstr>Jata</vt:lpstr>
      <vt:lpstr>The Legend of a Knight – Predjama Castle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legend of a knight – Predjama Castle </dc:title>
  <dc:creator>Admin</dc:creator>
  <cp:lastModifiedBy>Katja Jug</cp:lastModifiedBy>
  <cp:revision>7</cp:revision>
  <dcterms:created xsi:type="dcterms:W3CDTF">2019-03-27T10:47:09Z</dcterms:created>
  <dcterms:modified xsi:type="dcterms:W3CDTF">2019-06-17T09:15:41Z</dcterms:modified>
</cp:coreProperties>
</file>