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3" r:id="rId2"/>
    <p:sldId id="264" r:id="rId3"/>
    <p:sldId id="265" r:id="rId4"/>
    <p:sldId id="257" r:id="rId5"/>
    <p:sldId id="258" r:id="rId6"/>
    <p:sldId id="259" r:id="rId7"/>
    <p:sldId id="260" r:id="rId8"/>
    <p:sldId id="261" r:id="rId9"/>
    <p:sldId id="267" r:id="rId10"/>
    <p:sldId id="26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3679"/>
    <a:srgbClr val="6B6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41" autoAdjust="0"/>
    <p:restoredTop sz="94660"/>
  </p:normalViewPr>
  <p:slideViewPr>
    <p:cSldViewPr snapToGrid="0">
      <p:cViewPr varScale="1">
        <p:scale>
          <a:sx n="91" d="100"/>
          <a:sy n="91" d="100"/>
        </p:scale>
        <p:origin x="51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sl-SI" smtClean="0"/>
              <a:t>Uredite slog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l-SI" smtClean="0"/>
              <a:t>Uredite slog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3/21/2020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l-SI" smtClean="0"/>
              <a:t>Uredite slog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2A54C80-263E-416B-A8E0-580EDEADCBDC}" type="datetimeFigureOut">
              <a:rPr lang="en-US" dirty="0"/>
              <a:t>3/21/2020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3/21/2020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l-SI" smtClean="0"/>
              <a:t>Uredite slog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3/21/2020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nMIyiIVqqUE" TargetMode="External"/><Relationship Id="rId2" Type="http://schemas.openxmlformats.org/officeDocument/2006/relationships/hyperlink" Target="mailto:stanislava.kukol@guest.arnes.si"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frepy.eu/" TargetMode="External"/><Relationship Id="rId2" Type="http://schemas.openxmlformats.org/officeDocument/2006/relationships/hyperlink" Target="https://otroski.rtvslo.si/avacc/media/play/id/174679078/section/televizija" TargetMode="External"/><Relationship Id="rId1" Type="http://schemas.openxmlformats.org/officeDocument/2006/relationships/slideLayout" Target="../slideLayouts/slideLayout6.xml"/><Relationship Id="rId4" Type="http://schemas.openxmlformats.org/officeDocument/2006/relationships/hyperlink" Target="https://www.lg-mb.si/novice/predstave-lutkovnega-gledalisca-maribor-na-rtv-sl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hyperlink" Target="http://www.sportunterricht.de/" TargetMode="Externa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721217" y="605308"/>
            <a:ext cx="8422783" cy="6275436"/>
          </a:xfrm>
          <a:prstGeom prst="rect">
            <a:avLst/>
          </a:prstGeom>
        </p:spPr>
        <p:txBody>
          <a:bodyPr wrap="square">
            <a:spAutoFit/>
          </a:bodyPr>
          <a:lstStyle/>
          <a:p>
            <a:pPr>
              <a:lnSpc>
                <a:spcPct val="107000"/>
              </a:lnSpc>
              <a:spcAft>
                <a:spcPts val="800"/>
              </a:spcAft>
            </a:pPr>
            <a:endParaRPr lang="sl-SI"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2000" b="1" dirty="0" smtClean="0">
                <a:latin typeface="Arial" panose="020B0604020202020204" pitchFamily="34" charset="0"/>
                <a:ea typeface="Calibri" panose="020F0502020204030204" pitchFamily="34" charset="0"/>
                <a:cs typeface="Times New Roman" panose="02020603050405020304" pitchFamily="18" charset="0"/>
              </a:rPr>
              <a:t>DRAGI UČENCI, SPOŠTOVANI STARŠI! </a:t>
            </a:r>
            <a:endParaRPr lang="sl-SI" sz="1600" dirty="0">
              <a:latin typeface="Calibri" panose="020F0502020204030204" pitchFamily="34" charset="0"/>
              <a:ea typeface="Calibri" panose="020F0502020204030204" pitchFamily="34" charset="0"/>
              <a:cs typeface="Times New Roman" panose="02020603050405020304" pitchFamily="18" charset="0"/>
            </a:endParaRPr>
          </a:p>
          <a:p>
            <a:pPr fontAlgn="base"/>
            <a:r>
              <a:rPr lang="sl-SI" dirty="0">
                <a:solidFill>
                  <a:srgbClr val="000000"/>
                </a:solidFill>
                <a:latin typeface="Arial" panose="020B0604020202020204" pitchFamily="34" charset="0"/>
                <a:ea typeface="Times New Roman" panose="02020603050405020304" pitchFamily="18" charset="0"/>
              </a:rPr>
              <a:t>UČITELJICI SVA PRIPRAVILI PREDLOGE </a:t>
            </a:r>
            <a:r>
              <a:rPr lang="sl-SI" dirty="0" smtClean="0">
                <a:solidFill>
                  <a:srgbClr val="000000"/>
                </a:solidFill>
                <a:latin typeface="Arial" panose="020B0604020202020204" pitchFamily="34" charset="0"/>
                <a:ea typeface="Times New Roman" panose="02020603050405020304" pitchFamily="18" charset="0"/>
              </a:rPr>
              <a:t>PREŽIVLJANJA PROSTEGA ČASA V </a:t>
            </a:r>
            <a:r>
              <a:rPr lang="sl-SI" dirty="0" smtClean="0"/>
              <a:t>PRVEM TEDNU DELA NA DALJAVO</a:t>
            </a:r>
            <a:r>
              <a:rPr lang="sl-SI" b="1" dirty="0" smtClean="0"/>
              <a:t>.</a:t>
            </a:r>
          </a:p>
          <a:p>
            <a:pPr fontAlgn="base"/>
            <a:endParaRPr lang="sl-SI" b="1" dirty="0" smtClean="0"/>
          </a:p>
          <a:p>
            <a:pPr fontAlgn="base">
              <a:spcAft>
                <a:spcPts val="0"/>
              </a:spcAft>
            </a:pPr>
            <a:r>
              <a:rPr lang="sl-SI" b="1" dirty="0" smtClean="0">
                <a:solidFill>
                  <a:srgbClr val="000000"/>
                </a:solidFill>
                <a:latin typeface="Arial" panose="020B0604020202020204" pitchFamily="34" charset="0"/>
                <a:ea typeface="Times New Roman" panose="02020603050405020304" pitchFamily="18" charset="0"/>
              </a:rPr>
              <a:t>UČENCI </a:t>
            </a:r>
            <a:r>
              <a:rPr lang="sl-SI" b="1" dirty="0">
                <a:solidFill>
                  <a:srgbClr val="000000"/>
                </a:solidFill>
                <a:latin typeface="Arial" panose="020B0604020202020204" pitchFamily="34" charset="0"/>
                <a:ea typeface="Times New Roman" panose="02020603050405020304" pitchFamily="18" charset="0"/>
              </a:rPr>
              <a:t>SI JIH LAHKO PROSTO IZBIRATE IN DELATE PO SVOJI INDIVIDUALNI ODLOČITVI IN IZBIRI</a:t>
            </a:r>
            <a:r>
              <a:rPr lang="sl-SI" b="1" dirty="0" smtClean="0">
                <a:solidFill>
                  <a:srgbClr val="000000"/>
                </a:solidFill>
                <a:latin typeface="Arial" panose="020B0604020202020204" pitchFamily="34" charset="0"/>
                <a:ea typeface="Times New Roman" panose="02020603050405020304" pitchFamily="18" charset="0"/>
              </a:rPr>
              <a:t>.</a:t>
            </a:r>
            <a:r>
              <a:rPr lang="sl-SI" dirty="0"/>
              <a:t> </a:t>
            </a:r>
            <a:endParaRPr lang="sl-SI" dirty="0" smtClean="0"/>
          </a:p>
          <a:p>
            <a:pPr fontAlgn="base">
              <a:spcAft>
                <a:spcPts val="0"/>
              </a:spcAft>
            </a:pPr>
            <a:r>
              <a:rPr lang="sl-SI" dirty="0" smtClean="0"/>
              <a:t>Tako </a:t>
            </a:r>
            <a:r>
              <a:rPr lang="sl-SI" dirty="0"/>
              <a:t>mi kot vi se s takim načinom dela srečujemo prvič. Kar je sedaj pripravljeno, verjetno še ni popolnoma učinkovito. Zato bomo pridno sodelovali in se poslušali.</a:t>
            </a:r>
            <a:endParaRPr lang="sl-SI" b="1" dirty="0" smtClean="0">
              <a:solidFill>
                <a:srgbClr val="000000"/>
              </a:solidFill>
              <a:latin typeface="Arial" panose="020B0604020202020204" pitchFamily="34" charset="0"/>
              <a:ea typeface="Times New Roman" panose="02020603050405020304" pitchFamily="18" charset="0"/>
            </a:endParaRPr>
          </a:p>
          <a:p>
            <a:pPr fontAlgn="base">
              <a:lnSpc>
                <a:spcPct val="107000"/>
              </a:lnSpc>
              <a:spcAft>
                <a:spcPts val="800"/>
              </a:spcAft>
              <a:tabLst>
                <a:tab pos="2809875" algn="l"/>
              </a:tabLst>
            </a:pPr>
            <a:r>
              <a:rPr lang="sl-SI" b="1" dirty="0" smtClean="0">
                <a:solidFill>
                  <a:srgbClr val="00B050"/>
                </a:solidFill>
                <a:latin typeface="Arial" panose="020B0604020202020204" pitchFamily="34" charset="0"/>
                <a:ea typeface="Times New Roman" panose="02020603050405020304" pitchFamily="18" charset="0"/>
              </a:rPr>
              <a:t>NE </a:t>
            </a:r>
            <a:r>
              <a:rPr lang="sl-SI" b="1" dirty="0">
                <a:solidFill>
                  <a:srgbClr val="00B050"/>
                </a:solidFill>
                <a:latin typeface="Arial" panose="020B0604020202020204" pitchFamily="34" charset="0"/>
                <a:ea typeface="Times New Roman" panose="02020603050405020304" pitchFamily="18" charset="0"/>
              </a:rPr>
              <a:t>POZABIMO, DA JE NAŠ OSNOVNI CILJ OMEJITEV ŠIRJENJA VIRUSA IN OHRANJANJE ZDRAVJA. ČE NAM BO POLEG TEGA USPELO VZPOSTAVITI TUDI PRVE KORAKE K IZOBRAŽEVANJU NA DALJAVO, BOMO ZADOVOLJNI.</a:t>
            </a:r>
            <a:r>
              <a:rPr lang="sl-SI" dirty="0">
                <a:latin typeface="Times New Roman" panose="02020603050405020304" pitchFamily="18" charset="0"/>
                <a:ea typeface="Times New Roman" panose="02020603050405020304" pitchFamily="18" charset="0"/>
              </a:rPr>
              <a:t> </a:t>
            </a:r>
            <a:r>
              <a:rPr lang="sl-SI" b="1" dirty="0">
                <a:solidFill>
                  <a:srgbClr val="00B050"/>
                </a:solidFill>
                <a:latin typeface="Arial" panose="020B0604020202020204" pitchFamily="34" charset="0"/>
                <a:ea typeface="Times New Roman" panose="02020603050405020304" pitchFamily="18" charset="0"/>
              </a:rPr>
              <a:t>PREDVSEM PA </a:t>
            </a:r>
            <a:r>
              <a:rPr lang="sl-SI" b="1" dirty="0">
                <a:solidFill>
                  <a:srgbClr val="FF0000"/>
                </a:solidFill>
                <a:latin typeface="Arial" panose="020B0604020202020204" pitchFamily="34" charset="0"/>
                <a:ea typeface="Times New Roman" panose="02020603050405020304" pitchFamily="18" charset="0"/>
              </a:rPr>
              <a:t>OSTANITE ZDRAVI!	</a:t>
            </a:r>
            <a:r>
              <a:rPr lang="sl-SI" dirty="0">
                <a:latin typeface="Times New Roman" panose="02020603050405020304" pitchFamily="18" charset="0"/>
                <a:ea typeface="Times New Roman" panose="02020603050405020304" pitchFamily="18" charset="0"/>
              </a:rPr>
              <a:t> </a:t>
            </a:r>
            <a:r>
              <a:rPr lang="sl-SI" sz="2000" b="1" dirty="0">
                <a:latin typeface="Calibri" panose="020F0502020204030204" pitchFamily="34" charset="0"/>
                <a:ea typeface="Calibri" panose="020F0502020204030204" pitchFamily="34" charset="0"/>
                <a:cs typeface="Times New Roman" panose="02020603050405020304" pitchFamily="18" charset="0"/>
              </a:rPr>
              <a:t> </a:t>
            </a:r>
            <a:endParaRPr lang="sl-SI" sz="1600" dirty="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tabLst>
                <a:tab pos="2809875" algn="l"/>
              </a:tabLst>
            </a:pPr>
            <a:r>
              <a:rPr lang="sl-SI" sz="2000" b="1" dirty="0">
                <a:latin typeface="Calibri" panose="020F0502020204030204" pitchFamily="34" charset="0"/>
                <a:ea typeface="Calibri" panose="020F0502020204030204" pitchFamily="34" charset="0"/>
                <a:cs typeface="Times New Roman" panose="02020603050405020304" pitchFamily="18" charset="0"/>
              </a:rPr>
              <a:t>POMOČ:  </a:t>
            </a:r>
            <a:r>
              <a:rPr lang="sl-SI" sz="1600" dirty="0">
                <a:latin typeface="Calibri" panose="020F0502020204030204" pitchFamily="34" charset="0"/>
                <a:ea typeface="Calibri" panose="020F0502020204030204" pitchFamily="34" charset="0"/>
                <a:cs typeface="Times New Roman" panose="02020603050405020304" pitchFamily="18" charset="0"/>
              </a:rPr>
              <a:t>Za vprašanja in pomoč sva dosegljivi na </a:t>
            </a:r>
            <a:r>
              <a:rPr lang="sl-SI" sz="1600" u="sng"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hlinkClick r:id="rId2"/>
              </a:rPr>
              <a:t>stanislava.kukol@guest.arnes.si</a:t>
            </a:r>
            <a:r>
              <a:rPr lang="sl-SI" sz="1600" u="sng"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brigita.ceh@guest.arnes</a:t>
            </a:r>
            <a:r>
              <a:rPr lang="sl-SI" sz="16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.si</a:t>
            </a:r>
            <a:r>
              <a:rPr lang="sl-SI" sz="1600" dirty="0">
                <a:latin typeface="Calibri" panose="020F0502020204030204" pitchFamily="34" charset="0"/>
                <a:ea typeface="Calibri" panose="020F0502020204030204" pitchFamily="34" charset="0"/>
                <a:cs typeface="Times New Roman" panose="02020603050405020304" pitchFamily="18" charset="0"/>
              </a:rPr>
              <a:t> od ponedeljka do petka, med 11.00 in  15.00 uro</a:t>
            </a:r>
            <a:r>
              <a:rPr lang="sl-SI" sz="1600" dirty="0" smtClean="0">
                <a:latin typeface="Calibri" panose="020F0502020204030204" pitchFamily="34" charset="0"/>
                <a:ea typeface="Calibri" panose="020F0502020204030204" pitchFamily="34" charset="0"/>
                <a:cs typeface="Times New Roman" panose="02020603050405020304" pitchFamily="18" charset="0"/>
              </a:rPr>
              <a:t>. Hvaležni bova tudi za </a:t>
            </a:r>
          </a:p>
          <a:p>
            <a:pPr fontAlgn="base">
              <a:lnSpc>
                <a:spcPct val="107000"/>
              </a:lnSpc>
              <a:spcAft>
                <a:spcPts val="800"/>
              </a:spcAft>
              <a:tabLst>
                <a:tab pos="2809875" algn="l"/>
              </a:tabLst>
            </a:pPr>
            <a:r>
              <a:rPr lang="sl-SI" sz="1600" dirty="0">
                <a:latin typeface="Calibri" panose="020F0502020204030204" pitchFamily="34" charset="0"/>
                <a:ea typeface="Calibri" panose="020F0502020204030204" pitchFamily="34" charset="0"/>
                <a:cs typeface="Times New Roman" panose="02020603050405020304" pitchFamily="18" charset="0"/>
              </a:rPr>
              <a:t>p</a:t>
            </a:r>
            <a:r>
              <a:rPr lang="sl-SI" sz="1600" dirty="0" smtClean="0">
                <a:latin typeface="Calibri" panose="020F0502020204030204" pitchFamily="34" charset="0"/>
                <a:ea typeface="Calibri" panose="020F0502020204030204" pitchFamily="34" charset="0"/>
                <a:cs typeface="Times New Roman" panose="02020603050405020304" pitchFamily="18" charset="0"/>
              </a:rPr>
              <a:t>ovratne informacije.</a:t>
            </a:r>
            <a:endParaRPr lang="sl-SI" sz="1600" dirty="0">
              <a:effectLst/>
              <a:latin typeface="Calibri" panose="020F0502020204030204" pitchFamily="34" charset="0"/>
              <a:ea typeface="Calibri" panose="020F0502020204030204" pitchFamily="34" charset="0"/>
              <a:cs typeface="Times New Roman" panose="02020603050405020304" pitchFamily="18" charset="0"/>
            </a:endParaRPr>
          </a:p>
          <a:p>
            <a:r>
              <a:rPr lang="sl-SI" sz="1600" dirty="0">
                <a:latin typeface="Calibri" panose="020F0502020204030204" pitchFamily="34" charset="0"/>
                <a:ea typeface="Calibri" panose="020F0502020204030204" pitchFamily="34" charset="0"/>
                <a:cs typeface="Times New Roman" panose="02020603050405020304" pitchFamily="18" charset="0"/>
              </a:rPr>
              <a:t>LUTKOVNI FILM </a:t>
            </a:r>
            <a:r>
              <a:rPr lang="sl-SI"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ČISTE ROKE ZA ZDRAVE OTROKE, NAS OPOZARJA NA HIGIENO ROK</a:t>
            </a:r>
            <a:r>
              <a:rPr lang="sl-SI" sz="1600" dirty="0">
                <a:latin typeface="Calibri" panose="020F0502020204030204" pitchFamily="34" charset="0"/>
                <a:ea typeface="Calibri" panose="020F0502020204030204" pitchFamily="34" charset="0"/>
                <a:cs typeface="Times New Roman" panose="02020603050405020304" pitchFamily="18" charset="0"/>
              </a:rPr>
              <a:t>.</a:t>
            </a:r>
          </a:p>
          <a:p>
            <a:r>
              <a:rPr lang="sl-SI" sz="1600" dirty="0">
                <a:latin typeface="Calibri" panose="020F0502020204030204" pitchFamily="34" charset="0"/>
                <a:ea typeface="Calibri" panose="020F0502020204030204" pitchFamily="34" charset="0"/>
                <a:cs typeface="Times New Roman" panose="02020603050405020304" pitchFamily="18" charset="0"/>
              </a:rPr>
              <a:t>OGLEJTE SI GA NA POVEZAVI   </a:t>
            </a:r>
            <a:r>
              <a:rPr lang="sl-SI" sz="1600" u="sng" dirty="0">
                <a:hlinkClick r:id="rId3"/>
              </a:rPr>
              <a:t>https://www.youtube.com/watch?v=nMIyiIVqqUE</a:t>
            </a:r>
            <a:endParaRPr lang="sl-SI" sz="1600" u="sng" dirty="0"/>
          </a:p>
          <a:p>
            <a:pPr fontAlgn="base">
              <a:lnSpc>
                <a:spcPct val="107000"/>
              </a:lnSpc>
              <a:spcAft>
                <a:spcPts val="800"/>
              </a:spcAft>
              <a:tabLst>
                <a:tab pos="2809875" algn="l"/>
              </a:tabLst>
            </a:pPr>
            <a:endParaRPr lang="sl-SI"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5144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hlinkClick r:id="rId2"/>
              </a:rPr>
              <a:t/>
            </a:r>
            <a:br>
              <a:rPr lang="sl-SI" dirty="0">
                <a:hlinkClick r:id="rId2"/>
              </a:rPr>
            </a:br>
            <a:r>
              <a:rPr lang="sl-SI" sz="2200" u="sng" dirty="0" smtClean="0">
                <a:solidFill>
                  <a:schemeClr val="accent6">
                    <a:lumMod val="50000"/>
                  </a:schemeClr>
                </a:solidFill>
                <a:effectLst>
                  <a:outerShdw blurRad="38100" dist="38100" dir="2700000" algn="tl">
                    <a:srgbClr val="000000">
                      <a:alpha val="43137"/>
                    </a:srgbClr>
                  </a:outerShdw>
                </a:effectLst>
                <a:latin typeface="Snap ITC" panose="04040A07060A02020202" pitchFamily="82" charset="0"/>
                <a:hlinkClick r:id="rId2"/>
              </a:rPr>
              <a:t>ŠE </a:t>
            </a:r>
            <a:r>
              <a:rPr lang="sl-SI" sz="2200" u="sng" dirty="0">
                <a:solidFill>
                  <a:schemeClr val="accent6">
                    <a:lumMod val="50000"/>
                  </a:schemeClr>
                </a:solidFill>
                <a:effectLst>
                  <a:outerShdw blurRad="38100" dist="38100" dir="2700000" algn="tl">
                    <a:srgbClr val="000000">
                      <a:alpha val="43137"/>
                    </a:srgbClr>
                  </a:outerShdw>
                </a:effectLst>
                <a:latin typeface="Snap ITC" panose="04040A07060A02020202" pitchFamily="82" charset="0"/>
                <a:hlinkClick r:id="rId2"/>
              </a:rPr>
              <a:t>NEKAJ SPLETNIH STRANI, KI JIH LAHKO </a:t>
            </a:r>
            <a:r>
              <a:rPr lang="sl-SI" sz="2200" u="sng" dirty="0" smtClean="0">
                <a:solidFill>
                  <a:schemeClr val="accent6">
                    <a:lumMod val="50000"/>
                  </a:schemeClr>
                </a:solidFill>
                <a:effectLst>
                  <a:outerShdw blurRad="38100" dist="38100" dir="2700000" algn="tl">
                    <a:srgbClr val="000000">
                      <a:alpha val="43137"/>
                    </a:srgbClr>
                  </a:outerShdw>
                </a:effectLst>
                <a:latin typeface="Snap ITC" panose="04040A07060A02020202" pitchFamily="82" charset="0"/>
                <a:hlinkClick r:id="rId2"/>
              </a:rPr>
              <a:t>PREIZKUSIŠ</a:t>
            </a:r>
            <a:r>
              <a:rPr lang="sl-SI" sz="2200" u="sng" dirty="0" smtClean="0">
                <a:effectLst>
                  <a:outerShdw blurRad="38100" dist="38100" dir="2700000" algn="tl">
                    <a:srgbClr val="000000">
                      <a:alpha val="43137"/>
                    </a:srgbClr>
                  </a:outerShdw>
                </a:effectLst>
                <a:latin typeface="Snap ITC" panose="04040A07060A02020202" pitchFamily="82" charset="0"/>
                <a:hlinkClick r:id="rId2"/>
              </a:rPr>
              <a:t/>
            </a:r>
            <a:br>
              <a:rPr lang="sl-SI" sz="2200" u="sng" dirty="0" smtClean="0">
                <a:effectLst>
                  <a:outerShdw blurRad="38100" dist="38100" dir="2700000" algn="tl">
                    <a:srgbClr val="000000">
                      <a:alpha val="43137"/>
                    </a:srgbClr>
                  </a:outerShdw>
                </a:effectLst>
                <a:latin typeface="Snap ITC" panose="04040A07060A02020202" pitchFamily="82" charset="0"/>
                <a:hlinkClick r:id="rId2"/>
              </a:rPr>
            </a:br>
            <a:r>
              <a:rPr lang="sl-SI" dirty="0" smtClean="0">
                <a:hlinkClick r:id="rId2"/>
              </a:rPr>
              <a:t/>
            </a:r>
            <a:br>
              <a:rPr lang="sl-SI" dirty="0" smtClean="0">
                <a:hlinkClick r:id="rId2"/>
              </a:rPr>
            </a:br>
            <a:r>
              <a:rPr lang="sl-SI" dirty="0" smtClean="0">
                <a:hlinkClick r:id="rId2"/>
              </a:rPr>
              <a:t>https</a:t>
            </a:r>
            <a:r>
              <a:rPr lang="sl-SI" dirty="0">
                <a:hlinkClick r:id="rId2"/>
              </a:rPr>
              <a:t>://</a:t>
            </a:r>
            <a:r>
              <a:rPr lang="sl-SI" dirty="0" smtClean="0">
                <a:hlinkClick r:id="rId2"/>
              </a:rPr>
              <a:t>otroski.rtvslo.si/avacc/media/play/id/174679078/section/televizija</a:t>
            </a:r>
            <a:r>
              <a:rPr lang="sl-SI" dirty="0" smtClean="0"/>
              <a:t/>
            </a:r>
            <a:br>
              <a:rPr lang="sl-SI" dirty="0" smtClean="0"/>
            </a:br>
            <a:r>
              <a:rPr lang="sl-SI" dirty="0"/>
              <a:t/>
            </a:r>
            <a:br>
              <a:rPr lang="sl-SI" dirty="0"/>
            </a:br>
            <a:r>
              <a:rPr lang="sl-SI" u="sng" dirty="0" smtClean="0">
                <a:hlinkClick r:id="rId3"/>
              </a:rPr>
              <a:t>www.Frepy.eu</a:t>
            </a:r>
            <a:r>
              <a:rPr lang="sl-SI" u="sng" dirty="0" smtClean="0"/>
              <a:t/>
            </a:r>
            <a:br>
              <a:rPr lang="sl-SI" u="sng" dirty="0" smtClean="0"/>
            </a:br>
            <a:r>
              <a:rPr lang="sl-SI" u="sng" dirty="0"/>
              <a:t/>
            </a:r>
            <a:br>
              <a:rPr lang="sl-SI" u="sng" dirty="0"/>
            </a:br>
            <a:r>
              <a:rPr lang="sl-SI" u="sng" dirty="0">
                <a:hlinkClick r:id="rId4"/>
              </a:rPr>
              <a:t>https://www.lg-mb.si/novice/predstave-lutkovnega-gledalisca-maribor-na-rtv-slo/</a:t>
            </a:r>
            <a:endParaRPr lang="sl-SI" dirty="0"/>
          </a:p>
        </p:txBody>
      </p:sp>
    </p:spTree>
    <p:extLst>
      <p:ext uri="{BB962C8B-B14F-4D97-AF65-F5344CB8AC3E}">
        <p14:creationId xmlns:p14="http://schemas.microsoft.com/office/powerpoint/2010/main" val="3226612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NAŠLI SVA PRAVLJICO O KORONAVIRUSU. PROSITE STARŠE, DA VAM JO PREBEREJO.</a:t>
            </a:r>
            <a:br>
              <a:rPr lang="sl-SI" dirty="0" smtClean="0"/>
            </a:br>
            <a:r>
              <a:rPr lang="sl-SI" dirty="0"/>
              <a:t/>
            </a:r>
            <a:br>
              <a:rPr lang="sl-SI" dirty="0"/>
            </a:br>
            <a:r>
              <a:rPr lang="sl-SI" sz="1800" b="1" dirty="0" smtClean="0">
                <a:latin typeface="Arial" panose="020B0604020202020204" pitchFamily="34" charset="0"/>
                <a:cs typeface="Arial" panose="020B0604020202020204" pitchFamily="34" charset="0"/>
              </a:rPr>
              <a:t/>
            </a:r>
            <a:br>
              <a:rPr lang="sl-SI" sz="1800" b="1" dirty="0" smtClean="0">
                <a:latin typeface="Arial" panose="020B0604020202020204" pitchFamily="34" charset="0"/>
                <a:cs typeface="Arial" panose="020B0604020202020204" pitchFamily="34" charset="0"/>
              </a:rPr>
            </a:br>
            <a:r>
              <a:rPr lang="sl-SI" sz="2000" b="1" dirty="0" smtClean="0">
                <a:solidFill>
                  <a:srgbClr val="002060"/>
                </a:solidFill>
                <a:latin typeface="Arial" panose="020B0604020202020204" pitchFamily="34" charset="0"/>
                <a:cs typeface="Arial" panose="020B0604020202020204" pitchFamily="34" charset="0"/>
              </a:rPr>
              <a:t>NEKJE SREDI VELIKEGA MESTA SE JE RODIL MAJHEN VIRUS – IMENUJEMO GA KORONAVIRUS. TAKO JE MAJHEN, DA GA S PROSTIM OČESOM NE MOREMO VIDETI, NE MOREMO GA PREJETI, LAHKO PA ZARADI NJEGA ZBOLIMO.</a:t>
            </a:r>
            <a:br>
              <a:rPr lang="sl-SI" sz="2000" b="1" dirty="0" smtClean="0">
                <a:solidFill>
                  <a:srgbClr val="002060"/>
                </a:solidFill>
                <a:latin typeface="Arial" panose="020B0604020202020204" pitchFamily="34" charset="0"/>
                <a:cs typeface="Arial" panose="020B0604020202020204" pitchFamily="34" charset="0"/>
              </a:rPr>
            </a:br>
            <a:r>
              <a:rPr lang="sl-SI" sz="2000" b="1" dirty="0" smtClean="0">
                <a:solidFill>
                  <a:srgbClr val="002060"/>
                </a:solidFill>
                <a:latin typeface="Arial" panose="020B0604020202020204" pitchFamily="34" charset="0"/>
                <a:cs typeface="Arial" panose="020B0604020202020204" pitchFamily="34" charset="0"/>
              </a:rPr>
              <a:t>KORONAVIRUS JE STKAL SVOJ PEKLENSKI NAČRT. SELIL SE BO MED OTROCI, STARŠI, DEDKI, BABICAMI IN VSEMI, KI SO NAM BLIZU, ZATO DA BI JIM NAGAJAL IN BI ZARADI NJEGA ZBOLELI. TAKO JE PRETKAN, DA SE MU USPE V ČLOVEKA SKRITI TUDI ZA DVA TEDNA IN ŠELE NATO POKAŽE SVOJE ZOBE. GRIZE NOSEK IN PLJUČA. ZATO KIHAMO, SMRKAMO IN IMAMO VROČINO.</a:t>
            </a:r>
            <a:br>
              <a:rPr lang="sl-SI" sz="2000" b="1" dirty="0" smtClean="0">
                <a:solidFill>
                  <a:srgbClr val="002060"/>
                </a:solidFill>
                <a:latin typeface="Arial" panose="020B0604020202020204" pitchFamily="34" charset="0"/>
                <a:cs typeface="Arial" panose="020B0604020202020204" pitchFamily="34" charset="0"/>
              </a:rPr>
            </a:br>
            <a:r>
              <a:rPr lang="sl-SI" sz="2000" b="1" dirty="0" smtClean="0">
                <a:solidFill>
                  <a:srgbClr val="002060"/>
                </a:solidFill>
                <a:latin typeface="Arial" panose="020B0604020202020204" pitchFamily="34" charset="0"/>
                <a:cs typeface="Arial" panose="020B0604020202020204" pitchFamily="34" charset="0"/>
              </a:rPr>
              <a:t>ČE JE VIRUS DOVOLJ POREDEN LAHKO BABICO ALI DEDKA ODPELJEJO V BOLNIŠNICO, KJER JIMA PRIJAZNI ZDRAVNIKI IN MEDICINSKE SESTRE POMAGAJO. LAHKO SE ZGODI, DA DEDKA IN BABICE NI VEČ NAZAJ. TO PA SE LAHKO ZGODI TUDI MAMICI IN OČKU, BRATCU IN SESTRICI ALI TEBI.</a:t>
            </a:r>
            <a:br>
              <a:rPr lang="sl-SI" sz="2000" b="1" dirty="0" smtClean="0">
                <a:solidFill>
                  <a:srgbClr val="002060"/>
                </a:solidFill>
                <a:latin typeface="Arial" panose="020B0604020202020204" pitchFamily="34" charset="0"/>
                <a:cs typeface="Arial" panose="020B0604020202020204" pitchFamily="34" charset="0"/>
              </a:rPr>
            </a:br>
            <a:r>
              <a:rPr lang="sl-SI" sz="1800" b="1" dirty="0">
                <a:solidFill>
                  <a:srgbClr val="002060"/>
                </a:solidFill>
                <a:latin typeface="Arial" panose="020B0604020202020204" pitchFamily="34" charset="0"/>
                <a:cs typeface="Arial" panose="020B0604020202020204" pitchFamily="34" charset="0"/>
              </a:rPr>
              <a:t/>
            </a:r>
            <a:br>
              <a:rPr lang="sl-SI" sz="1800" b="1" dirty="0">
                <a:solidFill>
                  <a:srgbClr val="002060"/>
                </a:solidFill>
                <a:latin typeface="Arial" panose="020B0604020202020204" pitchFamily="34" charset="0"/>
                <a:cs typeface="Arial" panose="020B0604020202020204" pitchFamily="34" charset="0"/>
              </a:rPr>
            </a:br>
            <a:r>
              <a:rPr lang="sl-SI" sz="1800" b="1" dirty="0" smtClean="0">
                <a:solidFill>
                  <a:srgbClr val="002060"/>
                </a:solidFill>
                <a:latin typeface="Arial" panose="020B0604020202020204" pitchFamily="34" charset="0"/>
                <a:cs typeface="Arial" panose="020B0604020202020204" pitchFamily="34" charset="0"/>
              </a:rPr>
              <a:t/>
            </a:r>
            <a:br>
              <a:rPr lang="sl-SI" sz="1800" b="1" dirty="0" smtClean="0">
                <a:solidFill>
                  <a:srgbClr val="002060"/>
                </a:solidFill>
                <a:latin typeface="Arial" panose="020B0604020202020204" pitchFamily="34" charset="0"/>
                <a:cs typeface="Arial" panose="020B0604020202020204" pitchFamily="34" charset="0"/>
              </a:rPr>
            </a:br>
            <a:endParaRPr lang="sl-SI" sz="1800" b="1" dirty="0">
              <a:solidFill>
                <a:srgbClr val="002060"/>
              </a:solidFill>
              <a:latin typeface="Arial" panose="020B0604020202020204" pitchFamily="34" charset="0"/>
              <a:cs typeface="Arial" panose="020B0604020202020204" pitchFamily="34" charset="0"/>
            </a:endParaRPr>
          </a:p>
        </p:txBody>
      </p:sp>
      <p:pic>
        <p:nvPicPr>
          <p:cNvPr id="4" name="Slika 3"/>
          <p:cNvPicPr>
            <a:picLocks noChangeAspect="1"/>
          </p:cNvPicPr>
          <p:nvPr/>
        </p:nvPicPr>
        <p:blipFill>
          <a:blip r:embed="rId2"/>
          <a:stretch>
            <a:fillRect/>
          </a:stretch>
        </p:blipFill>
        <p:spPr>
          <a:xfrm>
            <a:off x="8377670" y="609600"/>
            <a:ext cx="2724150" cy="1676400"/>
          </a:xfrm>
          <a:prstGeom prst="rect">
            <a:avLst/>
          </a:prstGeom>
        </p:spPr>
      </p:pic>
      <p:pic>
        <p:nvPicPr>
          <p:cNvPr id="5" name="Slika 4"/>
          <p:cNvPicPr>
            <a:picLocks noChangeAspect="1"/>
          </p:cNvPicPr>
          <p:nvPr/>
        </p:nvPicPr>
        <p:blipFill>
          <a:blip r:embed="rId3"/>
          <a:stretch>
            <a:fillRect/>
          </a:stretch>
        </p:blipFill>
        <p:spPr>
          <a:xfrm>
            <a:off x="9396845" y="3530743"/>
            <a:ext cx="2514600" cy="1819275"/>
          </a:xfrm>
          <a:prstGeom prst="rect">
            <a:avLst/>
          </a:prstGeom>
        </p:spPr>
      </p:pic>
    </p:spTree>
    <p:extLst>
      <p:ext uri="{BB962C8B-B14F-4D97-AF65-F5344CB8AC3E}">
        <p14:creationId xmlns:p14="http://schemas.microsoft.com/office/powerpoint/2010/main" val="383004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1800" dirty="0" smtClean="0">
                <a:solidFill>
                  <a:schemeClr val="tx1"/>
                </a:solidFill>
                <a:latin typeface="Arial" panose="020B0604020202020204" pitchFamily="34" charset="0"/>
                <a:cs typeface="Arial" panose="020B0604020202020204" pitchFamily="34" charset="0"/>
              </a:rPr>
              <a:t>POREDNI VIRUS BREZ ČLOVEKA NE MORE PREŽIVETI. S KIHANJEM IN KAŠLJANJEM SE ŠIRI IN IŠČE NOV DOM. KORONAVIRUS SE BOJI LE TOPLE VODE IN ČISTOČE</a:t>
            </a:r>
            <a:r>
              <a:rPr lang="sl-SI" sz="2400" dirty="0" smtClean="0">
                <a:solidFill>
                  <a:schemeClr val="tx1"/>
                </a:solidFill>
                <a:latin typeface="Arial" panose="020B0604020202020204" pitchFamily="34" charset="0"/>
                <a:cs typeface="Arial" panose="020B0604020202020204" pitchFamily="34" charset="0"/>
              </a:rPr>
              <a:t>.</a:t>
            </a:r>
            <a:br>
              <a:rPr lang="sl-SI" sz="2400" dirty="0" smtClean="0">
                <a:solidFill>
                  <a:schemeClr val="tx1"/>
                </a:solidFill>
                <a:latin typeface="Arial" panose="020B0604020202020204" pitchFamily="34" charset="0"/>
                <a:cs typeface="Arial" panose="020B0604020202020204" pitchFamily="34" charset="0"/>
              </a:rPr>
            </a:br>
            <a:r>
              <a:rPr lang="sl-SI" sz="2400" dirty="0">
                <a:solidFill>
                  <a:schemeClr val="accent3"/>
                </a:solidFill>
                <a:latin typeface="Arial" panose="020B0604020202020204" pitchFamily="34" charset="0"/>
                <a:cs typeface="Arial" panose="020B0604020202020204" pitchFamily="34" charset="0"/>
              </a:rPr>
              <a:t> </a:t>
            </a:r>
            <a:r>
              <a:rPr lang="sl-SI" sz="2400" dirty="0" smtClean="0">
                <a:solidFill>
                  <a:schemeClr val="accent3"/>
                </a:solidFill>
                <a:latin typeface="Arial" panose="020B0604020202020204" pitchFamily="34" charset="0"/>
                <a:cs typeface="Arial" panose="020B0604020202020204" pitchFamily="34" charset="0"/>
              </a:rPr>
              <a:t> </a:t>
            </a:r>
            <a:br>
              <a:rPr lang="sl-SI" sz="2400" dirty="0" smtClean="0">
                <a:solidFill>
                  <a:schemeClr val="accent3"/>
                </a:solidFill>
                <a:latin typeface="Arial" panose="020B0604020202020204" pitchFamily="34" charset="0"/>
                <a:cs typeface="Arial" panose="020B0604020202020204" pitchFamily="34" charset="0"/>
              </a:rPr>
            </a:br>
            <a:r>
              <a:rPr lang="sl-SI" sz="2400" dirty="0">
                <a:solidFill>
                  <a:schemeClr val="accent3"/>
                </a:solidFill>
                <a:latin typeface="Arial" panose="020B0604020202020204" pitchFamily="34" charset="0"/>
                <a:cs typeface="Arial" panose="020B0604020202020204" pitchFamily="34" charset="0"/>
              </a:rPr>
              <a:t/>
            </a:r>
            <a:br>
              <a:rPr lang="sl-SI" sz="2400" dirty="0">
                <a:solidFill>
                  <a:schemeClr val="accent3"/>
                </a:solidFill>
                <a:latin typeface="Arial" panose="020B0604020202020204" pitchFamily="34" charset="0"/>
                <a:cs typeface="Arial" panose="020B0604020202020204" pitchFamily="34" charset="0"/>
              </a:rPr>
            </a:br>
            <a:r>
              <a:rPr lang="sl-SI" sz="2400" dirty="0" smtClean="0">
                <a:solidFill>
                  <a:schemeClr val="accent3"/>
                </a:solidFill>
                <a:latin typeface="Arial" panose="020B0604020202020204" pitchFamily="34" charset="0"/>
                <a:cs typeface="Arial" panose="020B0604020202020204" pitchFamily="34" charset="0"/>
              </a:rPr>
              <a:t/>
            </a:r>
            <a:br>
              <a:rPr lang="sl-SI" sz="2400" dirty="0" smtClean="0">
                <a:solidFill>
                  <a:schemeClr val="accent3"/>
                </a:solidFill>
                <a:latin typeface="Arial" panose="020B0604020202020204" pitchFamily="34" charset="0"/>
                <a:cs typeface="Arial" panose="020B0604020202020204" pitchFamily="34" charset="0"/>
              </a:rPr>
            </a:br>
            <a:r>
              <a:rPr lang="sl-SI" sz="2400" dirty="0" smtClean="0">
                <a:solidFill>
                  <a:schemeClr val="accent3"/>
                </a:solidFill>
                <a:latin typeface="Arial" panose="020B0604020202020204" pitchFamily="34" charset="0"/>
                <a:cs typeface="Arial" panose="020B0604020202020204" pitchFamily="34" charset="0"/>
              </a:rPr>
              <a:t>NARIŠI SVOJO ZGODBO</a:t>
            </a:r>
            <a:br>
              <a:rPr lang="sl-SI" sz="2400" dirty="0" smtClean="0">
                <a:solidFill>
                  <a:schemeClr val="accent3"/>
                </a:solidFill>
                <a:latin typeface="Arial" panose="020B0604020202020204" pitchFamily="34" charset="0"/>
                <a:cs typeface="Arial" panose="020B0604020202020204" pitchFamily="34" charset="0"/>
              </a:rPr>
            </a:br>
            <a:r>
              <a:rPr lang="sl-SI" sz="2400" dirty="0" smtClean="0">
                <a:solidFill>
                  <a:schemeClr val="accent3"/>
                </a:solidFill>
                <a:latin typeface="Arial" panose="020B0604020202020204" pitchFamily="34" charset="0"/>
                <a:cs typeface="Arial" panose="020B0604020202020204" pitchFamily="34" charset="0"/>
              </a:rPr>
              <a:t>O POREDNI POŠASTI.</a:t>
            </a:r>
            <a:br>
              <a:rPr lang="sl-SI" sz="2400" dirty="0" smtClean="0">
                <a:solidFill>
                  <a:schemeClr val="accent3"/>
                </a:solidFill>
                <a:latin typeface="Arial" panose="020B0604020202020204" pitchFamily="34" charset="0"/>
                <a:cs typeface="Arial" panose="020B0604020202020204" pitchFamily="34" charset="0"/>
              </a:rPr>
            </a:br>
            <a:r>
              <a:rPr lang="sl-SI" sz="2400" dirty="0">
                <a:solidFill>
                  <a:schemeClr val="accent3"/>
                </a:solidFill>
                <a:latin typeface="Arial" panose="020B0604020202020204" pitchFamily="34" charset="0"/>
                <a:cs typeface="Arial" panose="020B0604020202020204" pitchFamily="34" charset="0"/>
              </a:rPr>
              <a:t/>
            </a:r>
            <a:br>
              <a:rPr lang="sl-SI" sz="2400" dirty="0">
                <a:solidFill>
                  <a:schemeClr val="accent3"/>
                </a:solidFill>
                <a:latin typeface="Arial" panose="020B0604020202020204" pitchFamily="34" charset="0"/>
                <a:cs typeface="Arial" panose="020B0604020202020204" pitchFamily="34" charset="0"/>
              </a:rPr>
            </a:br>
            <a:r>
              <a:rPr lang="sl-SI" sz="1100" dirty="0" smtClean="0">
                <a:solidFill>
                  <a:schemeClr val="tx1"/>
                </a:solidFill>
                <a:latin typeface="Arial" panose="020B0604020202020204" pitchFamily="34" charset="0"/>
                <a:cs typeface="Arial" panose="020B0604020202020204" pitchFamily="34" charset="0"/>
              </a:rPr>
              <a:t>RISBICO LAHKO POŠLJEŠ NA NAJIN NASLOV!</a:t>
            </a:r>
            <a:endParaRPr lang="sl-SI" sz="1100" dirty="0">
              <a:solidFill>
                <a:schemeClr val="tx1"/>
              </a:solidFill>
              <a:latin typeface="Arial" panose="020B0604020202020204" pitchFamily="34" charset="0"/>
              <a:cs typeface="Arial" panose="020B0604020202020204" pitchFamily="34" charset="0"/>
            </a:endParaRPr>
          </a:p>
        </p:txBody>
      </p:sp>
      <p:pic>
        <p:nvPicPr>
          <p:cNvPr id="3" name="Slika 2"/>
          <p:cNvPicPr>
            <a:picLocks noChangeAspect="1"/>
          </p:cNvPicPr>
          <p:nvPr/>
        </p:nvPicPr>
        <p:blipFill>
          <a:blip r:embed="rId2"/>
          <a:stretch>
            <a:fillRect/>
          </a:stretch>
        </p:blipFill>
        <p:spPr>
          <a:xfrm>
            <a:off x="4394976" y="1492518"/>
            <a:ext cx="7150300" cy="4418885"/>
          </a:xfrm>
          <a:prstGeom prst="rect">
            <a:avLst/>
          </a:prstGeom>
        </p:spPr>
      </p:pic>
    </p:spTree>
    <p:extLst>
      <p:ext uri="{BB962C8B-B14F-4D97-AF65-F5344CB8AC3E}">
        <p14:creationId xmlns:p14="http://schemas.microsoft.com/office/powerpoint/2010/main" val="470883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30791" y="416417"/>
            <a:ext cx="7378530" cy="597408"/>
          </a:xfrm>
        </p:spPr>
        <p:txBody>
          <a:bodyPr>
            <a:normAutofit/>
          </a:bodyPr>
          <a:lstStyle/>
          <a:p>
            <a:r>
              <a:rPr lang="sl-SI" sz="2000" dirty="0" smtClean="0">
                <a:solidFill>
                  <a:schemeClr val="accent6">
                    <a:lumMod val="75000"/>
                  </a:schemeClr>
                </a:solidFill>
                <a:latin typeface="Snap ITC" panose="04040A07060A02020202" pitchFamily="82" charset="0"/>
              </a:rPr>
              <a:t>ČAS ZA DOMIŠLJIJO IN USTVARJANJE</a:t>
            </a:r>
            <a:endParaRPr lang="sl-SI" sz="2000" dirty="0">
              <a:solidFill>
                <a:schemeClr val="accent6">
                  <a:lumMod val="75000"/>
                </a:schemeClr>
              </a:solidFill>
              <a:latin typeface="Snap ITC" panose="04040A07060A02020202" pitchFamily="82" charset="0"/>
            </a:endParaRPr>
          </a:p>
        </p:txBody>
      </p:sp>
      <p:sp>
        <p:nvSpPr>
          <p:cNvPr id="4" name="PoljeZBesedilom 3"/>
          <p:cNvSpPr txBox="1"/>
          <p:nvPr/>
        </p:nvSpPr>
        <p:spPr>
          <a:xfrm>
            <a:off x="3468709" y="1305666"/>
            <a:ext cx="8924544" cy="2677656"/>
          </a:xfrm>
          <a:prstGeom prst="rect">
            <a:avLst/>
          </a:prstGeom>
          <a:noFill/>
        </p:spPr>
        <p:txBody>
          <a:bodyPr wrap="square" rtlCol="0">
            <a:spAutoFit/>
          </a:bodyPr>
          <a:lstStyle/>
          <a:p>
            <a:pPr marL="342900" indent="-342900">
              <a:buFont typeface="+mj-lt"/>
              <a:buAutoNum type="arabicPeriod"/>
            </a:pPr>
            <a:r>
              <a:rPr lang="sl-SI" sz="1400" b="1" dirty="0" smtClean="0">
                <a:solidFill>
                  <a:srgbClr val="92D050"/>
                </a:solidFill>
                <a:latin typeface="Arial" panose="020B0604020202020204" pitchFamily="34" charset="0"/>
                <a:cs typeface="Arial" panose="020B0604020202020204" pitchFamily="34" charset="0"/>
              </a:rPr>
              <a:t>OBRIŠI SVOJO DLAN.</a:t>
            </a:r>
          </a:p>
          <a:p>
            <a:pPr marL="342900" indent="-342900">
              <a:buFont typeface="+mj-lt"/>
              <a:buAutoNum type="arabicPeriod"/>
            </a:pPr>
            <a:r>
              <a:rPr lang="sl-SI" sz="1400" b="1" dirty="0" smtClean="0">
                <a:solidFill>
                  <a:srgbClr val="92D050"/>
                </a:solidFill>
                <a:latin typeface="Arial" panose="020B0604020202020204" pitchFamily="34" charset="0"/>
                <a:cs typeface="Arial" panose="020B0604020202020204" pitchFamily="34" charset="0"/>
              </a:rPr>
              <a:t> IZREŽI JO.</a:t>
            </a:r>
          </a:p>
          <a:p>
            <a:pPr marL="342900" indent="-342900">
              <a:buFont typeface="+mj-lt"/>
              <a:buAutoNum type="arabicPeriod"/>
            </a:pPr>
            <a:r>
              <a:rPr lang="sl-SI" sz="1400" b="1" dirty="0" smtClean="0">
                <a:solidFill>
                  <a:srgbClr val="92D050"/>
                </a:solidFill>
                <a:latin typeface="Arial" panose="020B0604020202020204" pitchFamily="34" charset="0"/>
                <a:cs typeface="Arial" panose="020B0604020202020204" pitchFamily="34" charset="0"/>
              </a:rPr>
              <a:t> POBARVAJ, UPORABI DOMIŠLJIJO,</a:t>
            </a:r>
          </a:p>
          <a:p>
            <a:pPr marL="342900" indent="-342900">
              <a:buFont typeface="+mj-lt"/>
              <a:buAutoNum type="arabicPeriod"/>
            </a:pPr>
            <a:r>
              <a:rPr lang="sl-SI" sz="1400" b="1" dirty="0" smtClean="0">
                <a:solidFill>
                  <a:srgbClr val="92D050"/>
                </a:solidFill>
                <a:latin typeface="Arial" panose="020B0604020202020204" pitchFamily="34" charset="0"/>
                <a:cs typeface="Arial" panose="020B0604020202020204" pitchFamily="34" charset="0"/>
              </a:rPr>
              <a:t>DODAJ ŠE STEBLO IN LISTE.</a:t>
            </a:r>
          </a:p>
          <a:p>
            <a:pPr marL="342900" indent="-342900">
              <a:buFont typeface="+mj-lt"/>
              <a:buAutoNum type="arabicPeriod"/>
            </a:pPr>
            <a:endParaRPr lang="sl-SI" sz="1400" b="1" dirty="0">
              <a:solidFill>
                <a:srgbClr val="92D050"/>
              </a:solidFill>
              <a:latin typeface="Arial" panose="020B0604020202020204" pitchFamily="34" charset="0"/>
              <a:cs typeface="Arial" panose="020B0604020202020204" pitchFamily="34" charset="0"/>
            </a:endParaRPr>
          </a:p>
          <a:p>
            <a:endParaRPr lang="sl-SI" sz="1400" b="1" dirty="0" smtClean="0">
              <a:solidFill>
                <a:srgbClr val="92D050"/>
              </a:solidFill>
              <a:latin typeface="Arial" panose="020B0604020202020204" pitchFamily="34" charset="0"/>
              <a:cs typeface="Arial" panose="020B0604020202020204" pitchFamily="34" charset="0"/>
            </a:endParaRPr>
          </a:p>
          <a:p>
            <a:r>
              <a:rPr lang="sl-SI" sz="1400" b="1" dirty="0">
                <a:solidFill>
                  <a:srgbClr val="92D050"/>
                </a:solidFill>
                <a:latin typeface="Arial" panose="020B0604020202020204" pitchFamily="34" charset="0"/>
                <a:cs typeface="Arial" panose="020B0604020202020204" pitchFamily="34" charset="0"/>
              </a:rPr>
              <a:t> </a:t>
            </a:r>
            <a:r>
              <a:rPr lang="sl-SI" sz="1400" b="1" dirty="0" smtClean="0">
                <a:solidFill>
                  <a:srgbClr val="92D050"/>
                </a:solidFill>
                <a:latin typeface="Arial" panose="020B0604020202020204" pitchFamily="34" charset="0"/>
                <a:cs typeface="Arial" panose="020B0604020202020204" pitchFamily="34" charset="0"/>
              </a:rPr>
              <a:t>                                                                                       </a:t>
            </a:r>
            <a:endParaRPr lang="sl-SI" sz="1400" b="1" dirty="0">
              <a:solidFill>
                <a:srgbClr val="92D050"/>
              </a:solidFill>
              <a:latin typeface="Arial" panose="020B0604020202020204" pitchFamily="34" charset="0"/>
              <a:cs typeface="Arial" panose="020B0604020202020204" pitchFamily="34" charset="0"/>
            </a:endParaRPr>
          </a:p>
          <a:p>
            <a:pPr marL="342900" indent="-342900">
              <a:buFont typeface="+mj-lt"/>
              <a:buAutoNum type="arabicPeriod"/>
            </a:pPr>
            <a:endParaRPr lang="sl-SI" sz="1400" b="1" dirty="0" smtClean="0">
              <a:solidFill>
                <a:srgbClr val="92D050"/>
              </a:solidFill>
              <a:latin typeface="Arial" panose="020B0604020202020204" pitchFamily="34" charset="0"/>
              <a:cs typeface="Arial" panose="020B0604020202020204" pitchFamily="34" charset="0"/>
            </a:endParaRPr>
          </a:p>
          <a:p>
            <a:pPr marL="342900" indent="-342900">
              <a:buFont typeface="+mj-lt"/>
              <a:buAutoNum type="arabicPeriod"/>
            </a:pPr>
            <a:r>
              <a:rPr lang="sl-SI" sz="1400" b="1" dirty="0" smtClean="0">
                <a:solidFill>
                  <a:srgbClr val="00B0F0"/>
                </a:solidFill>
                <a:latin typeface="Arial" panose="020B0604020202020204" pitchFamily="34" charset="0"/>
                <a:cs typeface="Arial" panose="020B0604020202020204" pitchFamily="34" charset="0"/>
              </a:rPr>
              <a:t>UPORABI OSTANKE ŠILJENJA.</a:t>
            </a:r>
          </a:p>
          <a:p>
            <a:pPr marL="342900" indent="-342900">
              <a:buFont typeface="+mj-lt"/>
              <a:buAutoNum type="arabicPeriod"/>
            </a:pPr>
            <a:r>
              <a:rPr lang="sl-SI" sz="1400" b="1" dirty="0" smtClean="0">
                <a:solidFill>
                  <a:srgbClr val="00B0F0"/>
                </a:solidFill>
                <a:latin typeface="Arial" panose="020B0604020202020204" pitchFamily="34" charset="0"/>
                <a:cs typeface="Arial" panose="020B0604020202020204" pitchFamily="34" charset="0"/>
              </a:rPr>
              <a:t>NALEPI JIH V ŠOPEK. </a:t>
            </a:r>
          </a:p>
          <a:p>
            <a:pPr marL="342900" indent="-342900">
              <a:buFont typeface="+mj-lt"/>
              <a:buAutoNum type="arabicPeriod"/>
            </a:pPr>
            <a:r>
              <a:rPr lang="sl-SI" sz="1400" b="1" dirty="0" smtClean="0">
                <a:solidFill>
                  <a:srgbClr val="00B0F0"/>
                </a:solidFill>
                <a:latin typeface="Arial" panose="020B0604020202020204" pitchFamily="34" charset="0"/>
                <a:cs typeface="Arial" panose="020B0604020202020204" pitchFamily="34" charset="0"/>
              </a:rPr>
              <a:t>IZREŽI STEBLO. </a:t>
            </a:r>
          </a:p>
          <a:p>
            <a:pPr marL="342900" indent="-342900">
              <a:buFont typeface="+mj-lt"/>
              <a:buAutoNum type="arabicPeriod"/>
            </a:pPr>
            <a:r>
              <a:rPr lang="sl-SI" sz="1400" b="1" dirty="0" smtClean="0">
                <a:solidFill>
                  <a:srgbClr val="00B0F0"/>
                </a:solidFill>
                <a:latin typeface="Arial" panose="020B0604020202020204" pitchFamily="34" charset="0"/>
                <a:cs typeface="Arial" panose="020B0604020202020204" pitchFamily="34" charset="0"/>
              </a:rPr>
              <a:t>NALEPI NA PODLAGO.</a:t>
            </a:r>
            <a:endParaRPr lang="sl-SI" sz="1400" b="1" dirty="0">
              <a:solidFill>
                <a:srgbClr val="00B0F0"/>
              </a:solidFill>
              <a:latin typeface="Arial" panose="020B0604020202020204" pitchFamily="34" charset="0"/>
              <a:cs typeface="Arial" panose="020B0604020202020204" pitchFamily="34" charset="0"/>
            </a:endParaRPr>
          </a:p>
        </p:txBody>
      </p:sp>
      <p:sp>
        <p:nvSpPr>
          <p:cNvPr id="3" name="Pravokotnik 2"/>
          <p:cNvSpPr/>
          <p:nvPr/>
        </p:nvSpPr>
        <p:spPr>
          <a:xfrm rot="281337">
            <a:off x="6078200" y="963137"/>
            <a:ext cx="6096000" cy="685059"/>
          </a:xfrm>
          <a:prstGeom prst="rect">
            <a:avLst/>
          </a:prstGeom>
        </p:spPr>
        <p:txBody>
          <a:bodyPr>
            <a:spAutoFit/>
          </a:bodyPr>
          <a:lstStyle/>
          <a:p>
            <a:pPr>
              <a:lnSpc>
                <a:spcPct val="107000"/>
              </a:lnSpc>
              <a:spcAft>
                <a:spcPts val="800"/>
              </a:spcAft>
            </a:pPr>
            <a:r>
              <a:rPr lang="sl-SI"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25. MAREC JE MATERINSKI DAN.</a:t>
            </a:r>
            <a:r>
              <a:rPr lang="sl-SI"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sl-SI" dirty="0">
                <a:latin typeface="Calibri" panose="020F0502020204030204" pitchFamily="34" charset="0"/>
                <a:ea typeface="Calibri" panose="020F0502020204030204" pitchFamily="34" charset="0"/>
                <a:cs typeface="Times New Roman" panose="02020603050405020304" pitchFamily="18" charset="0"/>
              </a:rPr>
              <a:t>NE POZABI </a:t>
            </a:r>
            <a:r>
              <a:rPr lang="sl-SI" dirty="0" smtClean="0">
                <a:latin typeface="Calibri" panose="020F0502020204030204" pitchFamily="34" charset="0"/>
                <a:ea typeface="Calibri" panose="020F0502020204030204" pitchFamily="34" charset="0"/>
                <a:cs typeface="Times New Roman" panose="02020603050405020304" pitchFamily="18" charset="0"/>
              </a:rPr>
              <a:t>NANJ</a:t>
            </a:r>
            <a:r>
              <a:rPr lang="sl-SI" dirty="0">
                <a:latin typeface="Calibri" panose="020F0502020204030204" pitchFamily="34" charset="0"/>
                <a:ea typeface="Calibri" panose="020F0502020204030204" pitchFamily="34" charset="0"/>
                <a:cs typeface="Times New Roman" panose="02020603050405020304" pitchFamily="18" charset="0"/>
              </a:rPr>
              <a:t>. LAHKO IZDELAŠ VOŠČILNICO IN ZAPIŠEŠ KRATKO VOŠČILO. SAJ ZNAŠ!</a:t>
            </a:r>
            <a:endParaRPr lang="sl-SI"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Slika 4"/>
          <p:cNvPicPr>
            <a:picLocks noChangeAspect="1"/>
          </p:cNvPicPr>
          <p:nvPr/>
        </p:nvPicPr>
        <p:blipFill>
          <a:blip r:embed="rId2"/>
          <a:stretch>
            <a:fillRect/>
          </a:stretch>
        </p:blipFill>
        <p:spPr>
          <a:xfrm>
            <a:off x="613096" y="1013824"/>
            <a:ext cx="2748289" cy="3661889"/>
          </a:xfrm>
          <a:prstGeom prst="rect">
            <a:avLst/>
          </a:prstGeom>
        </p:spPr>
      </p:pic>
      <p:pic>
        <p:nvPicPr>
          <p:cNvPr id="10" name="Slika 9"/>
          <p:cNvPicPr>
            <a:picLocks noChangeAspect="1"/>
          </p:cNvPicPr>
          <p:nvPr/>
        </p:nvPicPr>
        <p:blipFill>
          <a:blip r:embed="rId3"/>
          <a:stretch>
            <a:fillRect/>
          </a:stretch>
        </p:blipFill>
        <p:spPr>
          <a:xfrm>
            <a:off x="6817884" y="2486759"/>
            <a:ext cx="2920237" cy="2944623"/>
          </a:xfrm>
          <a:prstGeom prst="rect">
            <a:avLst/>
          </a:prstGeom>
        </p:spPr>
      </p:pic>
      <p:pic>
        <p:nvPicPr>
          <p:cNvPr id="11" name="Slika 10"/>
          <p:cNvPicPr>
            <a:picLocks noChangeAspect="1"/>
          </p:cNvPicPr>
          <p:nvPr/>
        </p:nvPicPr>
        <p:blipFill>
          <a:blip r:embed="rId4"/>
          <a:stretch>
            <a:fillRect/>
          </a:stretch>
        </p:blipFill>
        <p:spPr>
          <a:xfrm>
            <a:off x="4074961" y="4057093"/>
            <a:ext cx="1890189" cy="2286768"/>
          </a:xfrm>
          <a:prstGeom prst="rect">
            <a:avLst/>
          </a:prstGeom>
        </p:spPr>
      </p:pic>
      <p:pic>
        <p:nvPicPr>
          <p:cNvPr id="12" name="Slika 11"/>
          <p:cNvPicPr>
            <a:picLocks noChangeAspect="1"/>
          </p:cNvPicPr>
          <p:nvPr/>
        </p:nvPicPr>
        <p:blipFill>
          <a:blip r:embed="rId5"/>
          <a:stretch>
            <a:fillRect/>
          </a:stretch>
        </p:blipFill>
        <p:spPr>
          <a:xfrm>
            <a:off x="9973027" y="4675713"/>
            <a:ext cx="1867643" cy="1867643"/>
          </a:xfrm>
          <a:prstGeom prst="rect">
            <a:avLst/>
          </a:prstGeom>
        </p:spPr>
      </p:pic>
      <p:pic>
        <p:nvPicPr>
          <p:cNvPr id="13" name="Slika 12"/>
          <p:cNvPicPr>
            <a:picLocks noChangeAspect="1"/>
          </p:cNvPicPr>
          <p:nvPr/>
        </p:nvPicPr>
        <p:blipFill>
          <a:blip r:embed="rId6"/>
          <a:stretch>
            <a:fillRect/>
          </a:stretch>
        </p:blipFill>
        <p:spPr>
          <a:xfrm>
            <a:off x="10094105" y="2343972"/>
            <a:ext cx="1625488" cy="2162912"/>
          </a:xfrm>
          <a:prstGeom prst="rect">
            <a:avLst/>
          </a:prstGeom>
        </p:spPr>
      </p:pic>
    </p:spTree>
    <p:extLst>
      <p:ext uri="{BB962C8B-B14F-4D97-AF65-F5344CB8AC3E}">
        <p14:creationId xmlns:p14="http://schemas.microsoft.com/office/powerpoint/2010/main" val="80419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40758" y="481584"/>
            <a:ext cx="7927170" cy="579120"/>
          </a:xfrm>
        </p:spPr>
        <p:txBody>
          <a:bodyPr>
            <a:normAutofit/>
          </a:bodyPr>
          <a:lstStyle/>
          <a:p>
            <a:r>
              <a:rPr lang="sl-SI" sz="2800" dirty="0" smtClean="0">
                <a:solidFill>
                  <a:schemeClr val="accent6">
                    <a:lumMod val="75000"/>
                  </a:schemeClr>
                </a:solidFill>
                <a:latin typeface="Snap ITC" panose="04040A07060A02020202" pitchFamily="82" charset="0"/>
              </a:rPr>
              <a:t>SAMOSTOJNO UČENJE</a:t>
            </a:r>
            <a:endParaRPr lang="sl-SI" sz="2800" dirty="0">
              <a:solidFill>
                <a:schemeClr val="accent6">
                  <a:lumMod val="75000"/>
                </a:schemeClr>
              </a:solidFill>
              <a:latin typeface="Snap ITC" panose="04040A07060A02020202" pitchFamily="82" charset="0"/>
            </a:endParaRPr>
          </a:p>
        </p:txBody>
      </p:sp>
      <p:sp>
        <p:nvSpPr>
          <p:cNvPr id="3" name="PoljeZBesedilom 2"/>
          <p:cNvSpPr txBox="1"/>
          <p:nvPr/>
        </p:nvSpPr>
        <p:spPr>
          <a:xfrm>
            <a:off x="560299" y="1186418"/>
            <a:ext cx="8457522" cy="2954655"/>
          </a:xfrm>
          <a:prstGeom prst="rect">
            <a:avLst/>
          </a:prstGeom>
          <a:noFill/>
        </p:spPr>
        <p:txBody>
          <a:bodyPr wrap="square" rtlCol="0">
            <a:spAutoFit/>
          </a:bodyPr>
          <a:lstStyle/>
          <a:p>
            <a:r>
              <a:rPr lang="sl-SI" b="1" dirty="0" smtClean="0">
                <a:solidFill>
                  <a:srgbClr val="00B0F0"/>
                </a:solidFill>
              </a:rPr>
              <a:t>DOMAČI PLASTELIN</a:t>
            </a:r>
            <a:endParaRPr lang="sl-SI" dirty="0" smtClean="0">
              <a:solidFill>
                <a:srgbClr val="0070C0"/>
              </a:solidFill>
            </a:endParaRPr>
          </a:p>
          <a:p>
            <a:pPr lvl="0"/>
            <a:r>
              <a:rPr lang="sl-SI" sz="1600" dirty="0" smtClean="0">
                <a:solidFill>
                  <a:srgbClr val="0070C0"/>
                </a:solidFill>
                <a:latin typeface="Arial" panose="020B0604020202020204" pitchFamily="34" charset="0"/>
                <a:cs typeface="Arial" panose="020B0604020202020204" pitchFamily="34" charset="0"/>
              </a:rPr>
              <a:t>RECEPT</a:t>
            </a:r>
            <a:endParaRPr lang="sl-SI" sz="1600" dirty="0">
              <a:solidFill>
                <a:srgbClr val="0070C0"/>
              </a:solidFill>
              <a:latin typeface="Arial" panose="020B0604020202020204" pitchFamily="34" charset="0"/>
              <a:cs typeface="Arial" panose="020B0604020202020204" pitchFamily="34" charset="0"/>
            </a:endParaRPr>
          </a:p>
          <a:p>
            <a:pPr lvl="0"/>
            <a:r>
              <a:rPr lang="sl-SI" sz="1600" dirty="0">
                <a:solidFill>
                  <a:prstClr val="black"/>
                </a:solidFill>
                <a:latin typeface="Arial" panose="020B0604020202020204" pitchFamily="34" charset="0"/>
                <a:cs typeface="Arial" panose="020B0604020202020204" pitchFamily="34" charset="0"/>
              </a:rPr>
              <a:t>2 SKODELICI MOKE</a:t>
            </a:r>
          </a:p>
          <a:p>
            <a:pPr lvl="0"/>
            <a:r>
              <a:rPr lang="sl-SI" sz="1600" dirty="0">
                <a:solidFill>
                  <a:prstClr val="black"/>
                </a:solidFill>
                <a:latin typeface="Arial" panose="020B0604020202020204" pitchFamily="34" charset="0"/>
                <a:cs typeface="Arial" panose="020B0604020202020204" pitchFamily="34" charset="0"/>
              </a:rPr>
              <a:t>1 SKODELICA SOLI</a:t>
            </a:r>
          </a:p>
          <a:p>
            <a:pPr lvl="0"/>
            <a:r>
              <a:rPr lang="sl-SI" sz="1600" dirty="0">
                <a:solidFill>
                  <a:prstClr val="black"/>
                </a:solidFill>
                <a:latin typeface="Arial" panose="020B0604020202020204" pitchFamily="34" charset="0"/>
                <a:cs typeface="Arial" panose="020B0604020202020204" pitchFamily="34" charset="0"/>
              </a:rPr>
              <a:t>1 SKODELICA MRZLE VODE</a:t>
            </a:r>
          </a:p>
          <a:p>
            <a:pPr lvl="0"/>
            <a:r>
              <a:rPr lang="sl-SI" sz="1600" dirty="0">
                <a:solidFill>
                  <a:prstClr val="black"/>
                </a:solidFill>
                <a:latin typeface="Arial" panose="020B0604020202020204" pitchFamily="34" charset="0"/>
                <a:cs typeface="Arial" panose="020B0604020202020204" pitchFamily="34" charset="0"/>
              </a:rPr>
              <a:t>1 ŽLICA OLJA</a:t>
            </a:r>
          </a:p>
          <a:p>
            <a:pPr lvl="0"/>
            <a:r>
              <a:rPr lang="sl-SI" sz="1600" dirty="0">
                <a:solidFill>
                  <a:prstClr val="black"/>
                </a:solidFill>
                <a:latin typeface="Arial" panose="020B0604020202020204" pitchFamily="34" charset="0"/>
                <a:cs typeface="Arial" panose="020B0604020202020204" pitchFamily="34" charset="0"/>
              </a:rPr>
              <a:t>JEDILNE BARVE/LAHKO TUDI </a:t>
            </a:r>
            <a:r>
              <a:rPr lang="sl-SI" sz="1600" dirty="0" smtClean="0">
                <a:solidFill>
                  <a:prstClr val="black"/>
                </a:solidFill>
                <a:latin typeface="Arial" panose="020B0604020202020204" pitchFamily="34" charset="0"/>
                <a:cs typeface="Arial" panose="020B0604020202020204" pitchFamily="34" charset="0"/>
              </a:rPr>
              <a:t>OSTALE BARVE.</a:t>
            </a:r>
            <a:endParaRPr lang="sl-SI" sz="1600" dirty="0">
              <a:solidFill>
                <a:prstClr val="black"/>
              </a:solidFill>
              <a:latin typeface="Arial" panose="020B0604020202020204" pitchFamily="34" charset="0"/>
              <a:cs typeface="Arial" panose="020B0604020202020204" pitchFamily="34" charset="0"/>
            </a:endParaRPr>
          </a:p>
          <a:p>
            <a:r>
              <a:rPr lang="sl-SI" dirty="0" smtClean="0"/>
              <a:t>VSE ZMEŠAJ!</a:t>
            </a:r>
          </a:p>
          <a:p>
            <a:endParaRPr lang="sl-SI" dirty="0"/>
          </a:p>
          <a:p>
            <a:r>
              <a:rPr lang="sl-SI" dirty="0" smtClean="0"/>
              <a:t>USTVARJAJ IN</a:t>
            </a:r>
          </a:p>
          <a:p>
            <a:r>
              <a:rPr lang="sl-SI" dirty="0" smtClean="0"/>
              <a:t>UTRJUJ!</a:t>
            </a:r>
            <a:endParaRPr lang="sl-SI" dirty="0"/>
          </a:p>
        </p:txBody>
      </p:sp>
      <p:pic>
        <p:nvPicPr>
          <p:cNvPr id="2050" name="Picture 2" descr="doma narejen plaste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6563" y="4315590"/>
            <a:ext cx="2342923" cy="1561949"/>
          </a:xfrm>
          <a:prstGeom prst="rect">
            <a:avLst/>
          </a:prstGeom>
          <a:noFill/>
          <a:extLst>
            <a:ext uri="{909E8E84-426E-40DD-AFC4-6F175D3DCCD1}">
              <a14:hiddenFill xmlns:a14="http://schemas.microsoft.com/office/drawing/2010/main">
                <a:solidFill>
                  <a:srgbClr val="FFFFFF"/>
                </a:solidFill>
              </a14:hiddenFill>
            </a:ext>
          </a:extLst>
        </p:spPr>
      </p:pic>
      <p:pic>
        <p:nvPicPr>
          <p:cNvPr id="8" name="Slika 7"/>
          <p:cNvPicPr>
            <a:picLocks noChangeAspect="1"/>
          </p:cNvPicPr>
          <p:nvPr/>
        </p:nvPicPr>
        <p:blipFill>
          <a:blip r:embed="rId3"/>
          <a:stretch>
            <a:fillRect/>
          </a:stretch>
        </p:blipFill>
        <p:spPr>
          <a:xfrm>
            <a:off x="9633385" y="85338"/>
            <a:ext cx="2268293" cy="1512195"/>
          </a:xfrm>
          <a:prstGeom prst="rect">
            <a:avLst/>
          </a:prstGeom>
        </p:spPr>
      </p:pic>
      <p:sp>
        <p:nvSpPr>
          <p:cNvPr id="12" name="AutoShape 4" descr="In končni izdele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dirty="0"/>
          </a:p>
        </p:txBody>
      </p:sp>
      <p:pic>
        <p:nvPicPr>
          <p:cNvPr id="13" name="Slika 12"/>
          <p:cNvPicPr>
            <a:picLocks noChangeAspect="1"/>
          </p:cNvPicPr>
          <p:nvPr/>
        </p:nvPicPr>
        <p:blipFill>
          <a:blip r:embed="rId4"/>
          <a:stretch>
            <a:fillRect/>
          </a:stretch>
        </p:blipFill>
        <p:spPr>
          <a:xfrm>
            <a:off x="5355375" y="4396477"/>
            <a:ext cx="1866900" cy="1400175"/>
          </a:xfrm>
          <a:prstGeom prst="rect">
            <a:avLst/>
          </a:prstGeom>
        </p:spPr>
      </p:pic>
      <p:pic>
        <p:nvPicPr>
          <p:cNvPr id="14" name="Slika 13"/>
          <p:cNvPicPr>
            <a:picLocks noChangeAspect="1"/>
          </p:cNvPicPr>
          <p:nvPr/>
        </p:nvPicPr>
        <p:blipFill>
          <a:blip r:embed="rId5"/>
          <a:stretch>
            <a:fillRect/>
          </a:stretch>
        </p:blipFill>
        <p:spPr>
          <a:xfrm>
            <a:off x="5364197" y="1013927"/>
            <a:ext cx="4927947" cy="3301663"/>
          </a:xfrm>
          <a:prstGeom prst="rect">
            <a:avLst/>
          </a:prstGeom>
        </p:spPr>
      </p:pic>
      <p:pic>
        <p:nvPicPr>
          <p:cNvPr id="2054" name="Picture 6" descr="Rezultat iskanja slik za ČRKE IZ PLASTELI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7606" y="3556138"/>
            <a:ext cx="2118050" cy="931943"/>
          </a:xfrm>
          <a:prstGeom prst="rect">
            <a:avLst/>
          </a:prstGeom>
          <a:noFill/>
          <a:extLst>
            <a:ext uri="{909E8E84-426E-40DD-AFC4-6F175D3DCCD1}">
              <a14:hiddenFill xmlns:a14="http://schemas.microsoft.com/office/drawing/2010/main">
                <a:solidFill>
                  <a:srgbClr val="FFFFFF"/>
                </a:solidFill>
              </a14:hiddenFill>
            </a:ext>
          </a:extLst>
        </p:spPr>
      </p:pic>
      <p:pic>
        <p:nvPicPr>
          <p:cNvPr id="16" name="Slika 15"/>
          <p:cNvPicPr>
            <a:picLocks noChangeAspect="1"/>
          </p:cNvPicPr>
          <p:nvPr/>
        </p:nvPicPr>
        <p:blipFill>
          <a:blip r:embed="rId7"/>
          <a:stretch>
            <a:fillRect/>
          </a:stretch>
        </p:blipFill>
        <p:spPr>
          <a:xfrm>
            <a:off x="940158" y="4386835"/>
            <a:ext cx="1219200" cy="809625"/>
          </a:xfrm>
          <a:prstGeom prst="rect">
            <a:avLst/>
          </a:prstGeom>
        </p:spPr>
      </p:pic>
      <p:pic>
        <p:nvPicPr>
          <p:cNvPr id="17" name="Slika 16"/>
          <p:cNvPicPr>
            <a:picLocks noChangeAspect="1"/>
          </p:cNvPicPr>
          <p:nvPr/>
        </p:nvPicPr>
        <p:blipFill>
          <a:blip r:embed="rId8"/>
          <a:stretch>
            <a:fillRect/>
          </a:stretch>
        </p:blipFill>
        <p:spPr>
          <a:xfrm flipV="1">
            <a:off x="2401030" y="4589134"/>
            <a:ext cx="1353145" cy="1014859"/>
          </a:xfrm>
          <a:prstGeom prst="rect">
            <a:avLst/>
          </a:prstGeom>
        </p:spPr>
      </p:pic>
    </p:spTree>
    <p:extLst>
      <p:ext uri="{BB962C8B-B14F-4D97-AF65-F5344CB8AC3E}">
        <p14:creationId xmlns:p14="http://schemas.microsoft.com/office/powerpoint/2010/main" val="2059163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3870" y="664464"/>
            <a:ext cx="8558106" cy="697992"/>
          </a:xfrm>
        </p:spPr>
        <p:txBody>
          <a:bodyPr>
            <a:noAutofit/>
          </a:bodyPr>
          <a:lstStyle/>
          <a:p>
            <a:r>
              <a:rPr lang="sl-SI" sz="2800" dirty="0" smtClean="0">
                <a:solidFill>
                  <a:schemeClr val="accent6">
                    <a:lumMod val="75000"/>
                  </a:schemeClr>
                </a:solidFill>
                <a:latin typeface="Snap ITC" panose="04040A07060A02020202" pitchFamily="82" charset="0"/>
              </a:rPr>
              <a:t>GIBANJE IN ZDRAVJE</a:t>
            </a:r>
            <a:r>
              <a:rPr lang="sl-SI" sz="2800" u="sng" dirty="0">
                <a:hlinkClick r:id="rId2"/>
              </a:rPr>
              <a:t> </a:t>
            </a:r>
            <a:r>
              <a:rPr lang="sl-SI" sz="1200" u="sng" dirty="0" smtClean="0">
                <a:hlinkClick r:id="rId2"/>
              </a:rPr>
              <a:t>ANIMACIJE NAJDEŠ  </a:t>
            </a:r>
            <a:r>
              <a:rPr lang="sl-SI" sz="3200" u="sng" dirty="0" smtClean="0">
                <a:hlinkClick r:id="rId2"/>
              </a:rPr>
              <a:t/>
            </a:r>
            <a:br>
              <a:rPr lang="sl-SI" sz="3200" u="sng" dirty="0" smtClean="0">
                <a:hlinkClick r:id="rId2"/>
              </a:rPr>
            </a:br>
            <a:r>
              <a:rPr lang="sl-SI" sz="3200" u="sng" dirty="0" smtClean="0">
                <a:hlinkClick r:id="rId2"/>
              </a:rPr>
              <a:t>h.sportunterricht.de/ttp</a:t>
            </a:r>
            <a:r>
              <a:rPr lang="sl-SI" sz="3200" u="sng" dirty="0">
                <a:hlinkClick r:id="rId2"/>
              </a:rPr>
              <a:t>://</a:t>
            </a:r>
            <a:r>
              <a:rPr lang="sl-SI" sz="3200" u="sng" dirty="0" smtClean="0">
                <a:hlinkClick r:id="rId2"/>
              </a:rPr>
              <a:t>www</a:t>
            </a:r>
            <a:r>
              <a:rPr lang="sl-SI" sz="3200" u="sng" dirty="0" smtClean="0"/>
              <a:t/>
            </a:r>
            <a:br>
              <a:rPr lang="sl-SI" sz="3200" u="sng" dirty="0" smtClean="0"/>
            </a:br>
            <a:endParaRPr lang="sl-SI" sz="3200" dirty="0">
              <a:solidFill>
                <a:schemeClr val="accent6">
                  <a:lumMod val="75000"/>
                </a:schemeClr>
              </a:solidFill>
              <a:latin typeface="Snap ITC" panose="04040A07060A02020202" pitchFamily="82" charset="0"/>
            </a:endParaRPr>
          </a:p>
        </p:txBody>
      </p:sp>
      <p:sp>
        <p:nvSpPr>
          <p:cNvPr id="3" name="Pravokotnik 2"/>
          <p:cNvSpPr/>
          <p:nvPr/>
        </p:nvSpPr>
        <p:spPr>
          <a:xfrm>
            <a:off x="393870" y="1673111"/>
            <a:ext cx="11042569" cy="1200329"/>
          </a:xfrm>
          <a:prstGeom prst="rect">
            <a:avLst/>
          </a:prstGeom>
        </p:spPr>
        <p:txBody>
          <a:bodyPr wrap="square">
            <a:spAutoFit/>
          </a:bodyPr>
          <a:lstStyle/>
          <a:p>
            <a:endParaRPr lang="sl-SI"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r>
              <a:rPr lang="sl-SI" b="1" dirty="0" smtClean="0">
                <a:solidFill>
                  <a:srgbClr val="FF0000"/>
                </a:solidFill>
                <a:latin typeface="Arial" panose="020B0604020202020204" pitchFamily="34" charset="0"/>
                <a:ea typeface="Calibri" panose="020F0502020204030204" pitchFamily="34" charset="0"/>
                <a:cs typeface="Arial" panose="020B0604020202020204" pitchFamily="34" charset="0"/>
              </a:rPr>
              <a:t>DOKLER ŠE LAHKO POJDI NA SPREHOD. BODI NA DVORIŠČU</a:t>
            </a:r>
            <a:r>
              <a:rPr lang="sl-SI" b="1" dirty="0" smtClean="0">
                <a:latin typeface="Calibri" panose="020F0502020204030204" pitchFamily="34" charset="0"/>
                <a:ea typeface="Calibri" panose="020F0502020204030204" pitchFamily="34" charset="0"/>
                <a:cs typeface="Times New Roman" panose="02020603050405020304" pitchFamily="18" charset="0"/>
              </a:rPr>
              <a:t>.</a:t>
            </a:r>
          </a:p>
          <a:p>
            <a:endParaRPr lang="sl-SI" b="1" dirty="0" smtClean="0">
              <a:latin typeface="Calibri" panose="020F0502020204030204" pitchFamily="34" charset="0"/>
              <a:ea typeface="Calibri" panose="020F0502020204030204" pitchFamily="34" charset="0"/>
              <a:cs typeface="Times New Roman" panose="02020603050405020304" pitchFamily="18" charset="0"/>
            </a:endParaRPr>
          </a:p>
          <a:p>
            <a:r>
              <a:rPr lang="sl-SI" b="1" dirty="0" smtClean="0"/>
              <a:t> </a:t>
            </a:r>
            <a:r>
              <a:rPr lang="sl-SI" b="1" dirty="0" smtClean="0">
                <a:latin typeface="Arial" panose="020B0604020202020204" pitchFamily="34" charset="0"/>
                <a:cs typeface="Arial" panose="020B0604020202020204" pitchFamily="34" charset="0"/>
              </a:rPr>
              <a:t>                           </a:t>
            </a:r>
            <a:endParaRPr lang="sl-SI" b="1" dirty="0">
              <a:latin typeface="Arial" panose="020B0604020202020204" pitchFamily="34" charset="0"/>
              <a:cs typeface="Arial" panose="020B0604020202020204" pitchFamily="34" charset="0"/>
            </a:endParaRPr>
          </a:p>
        </p:txBody>
      </p:sp>
      <p:pic>
        <p:nvPicPr>
          <p:cNvPr id="10" name="Slika 9"/>
          <p:cNvPicPr>
            <a:picLocks noChangeAspect="1"/>
          </p:cNvPicPr>
          <p:nvPr/>
        </p:nvPicPr>
        <p:blipFill>
          <a:blip r:embed="rId3"/>
          <a:stretch>
            <a:fillRect/>
          </a:stretch>
        </p:blipFill>
        <p:spPr>
          <a:xfrm>
            <a:off x="676406" y="2627454"/>
            <a:ext cx="2141381" cy="2141381"/>
          </a:xfrm>
          <a:prstGeom prst="rect">
            <a:avLst/>
          </a:prstGeom>
        </p:spPr>
      </p:pic>
      <p:pic>
        <p:nvPicPr>
          <p:cNvPr id="12" name="Slika 11"/>
          <p:cNvPicPr>
            <a:picLocks noChangeAspect="1"/>
          </p:cNvPicPr>
          <p:nvPr/>
        </p:nvPicPr>
        <p:blipFill>
          <a:blip r:embed="rId4"/>
          <a:stretch>
            <a:fillRect/>
          </a:stretch>
        </p:blipFill>
        <p:spPr>
          <a:xfrm>
            <a:off x="2912163" y="2605360"/>
            <a:ext cx="2143125" cy="2143125"/>
          </a:xfrm>
          <a:prstGeom prst="rect">
            <a:avLst/>
          </a:prstGeom>
        </p:spPr>
      </p:pic>
      <p:pic>
        <p:nvPicPr>
          <p:cNvPr id="4" name="Slika 3"/>
          <p:cNvPicPr>
            <a:picLocks noChangeAspect="1"/>
          </p:cNvPicPr>
          <p:nvPr/>
        </p:nvPicPr>
        <p:blipFill>
          <a:blip r:embed="rId5"/>
          <a:stretch>
            <a:fillRect/>
          </a:stretch>
        </p:blipFill>
        <p:spPr>
          <a:xfrm>
            <a:off x="567270" y="4840222"/>
            <a:ext cx="2609850" cy="1752600"/>
          </a:xfrm>
          <a:prstGeom prst="rect">
            <a:avLst/>
          </a:prstGeom>
        </p:spPr>
      </p:pic>
      <p:pic>
        <p:nvPicPr>
          <p:cNvPr id="5" name="Slika 4"/>
          <p:cNvPicPr>
            <a:picLocks noChangeAspect="1"/>
          </p:cNvPicPr>
          <p:nvPr/>
        </p:nvPicPr>
        <p:blipFill>
          <a:blip r:embed="rId6"/>
          <a:stretch>
            <a:fillRect/>
          </a:stretch>
        </p:blipFill>
        <p:spPr>
          <a:xfrm>
            <a:off x="3282289" y="4662185"/>
            <a:ext cx="2857500" cy="1600200"/>
          </a:xfrm>
          <a:prstGeom prst="rect">
            <a:avLst/>
          </a:prstGeom>
        </p:spPr>
      </p:pic>
      <p:pic>
        <p:nvPicPr>
          <p:cNvPr id="8" name="Slika 7"/>
          <p:cNvPicPr>
            <a:picLocks noChangeAspect="1"/>
          </p:cNvPicPr>
          <p:nvPr/>
        </p:nvPicPr>
        <p:blipFill>
          <a:blip r:embed="rId7"/>
          <a:stretch>
            <a:fillRect/>
          </a:stretch>
        </p:blipFill>
        <p:spPr>
          <a:xfrm>
            <a:off x="6139789" y="4610822"/>
            <a:ext cx="2533650" cy="1800225"/>
          </a:xfrm>
          <a:prstGeom prst="rect">
            <a:avLst/>
          </a:prstGeom>
        </p:spPr>
      </p:pic>
      <p:pic>
        <p:nvPicPr>
          <p:cNvPr id="13" name="Slika 12"/>
          <p:cNvPicPr>
            <a:picLocks noChangeAspect="1"/>
          </p:cNvPicPr>
          <p:nvPr/>
        </p:nvPicPr>
        <p:blipFill>
          <a:blip r:embed="rId8"/>
          <a:stretch>
            <a:fillRect/>
          </a:stretch>
        </p:blipFill>
        <p:spPr>
          <a:xfrm>
            <a:off x="5414621" y="2627454"/>
            <a:ext cx="2762250" cy="1657350"/>
          </a:xfrm>
          <a:prstGeom prst="rect">
            <a:avLst/>
          </a:prstGeom>
        </p:spPr>
      </p:pic>
      <p:pic>
        <p:nvPicPr>
          <p:cNvPr id="14" name="Slika 13"/>
          <p:cNvPicPr>
            <a:picLocks noChangeAspect="1"/>
          </p:cNvPicPr>
          <p:nvPr/>
        </p:nvPicPr>
        <p:blipFill>
          <a:blip r:embed="rId9"/>
          <a:stretch>
            <a:fillRect/>
          </a:stretch>
        </p:blipFill>
        <p:spPr>
          <a:xfrm>
            <a:off x="8786673" y="810620"/>
            <a:ext cx="2120457" cy="1414328"/>
          </a:xfrm>
          <a:prstGeom prst="rect">
            <a:avLst/>
          </a:prstGeom>
        </p:spPr>
      </p:pic>
      <p:pic>
        <p:nvPicPr>
          <p:cNvPr id="15" name="Slika 14"/>
          <p:cNvPicPr>
            <a:picLocks noChangeAspect="1"/>
          </p:cNvPicPr>
          <p:nvPr/>
        </p:nvPicPr>
        <p:blipFill>
          <a:blip r:embed="rId10"/>
          <a:stretch>
            <a:fillRect/>
          </a:stretch>
        </p:blipFill>
        <p:spPr>
          <a:xfrm>
            <a:off x="8786673" y="2482298"/>
            <a:ext cx="2687392" cy="1511658"/>
          </a:xfrm>
          <a:prstGeom prst="rect">
            <a:avLst/>
          </a:prstGeom>
        </p:spPr>
      </p:pic>
      <p:pic>
        <p:nvPicPr>
          <p:cNvPr id="16" name="Slika 15"/>
          <p:cNvPicPr>
            <a:picLocks noChangeAspect="1"/>
          </p:cNvPicPr>
          <p:nvPr/>
        </p:nvPicPr>
        <p:blipFill>
          <a:blip r:embed="rId11"/>
          <a:stretch>
            <a:fillRect/>
          </a:stretch>
        </p:blipFill>
        <p:spPr>
          <a:xfrm>
            <a:off x="9102458" y="4251306"/>
            <a:ext cx="2143125" cy="2143125"/>
          </a:xfrm>
          <a:prstGeom prst="rect">
            <a:avLst/>
          </a:prstGeom>
        </p:spPr>
      </p:pic>
    </p:spTree>
    <p:extLst>
      <p:ext uri="{BB962C8B-B14F-4D97-AF65-F5344CB8AC3E}">
        <p14:creationId xmlns:p14="http://schemas.microsoft.com/office/powerpoint/2010/main" val="3280677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558084"/>
            <a:ext cx="8596668" cy="697992"/>
          </a:xfrm>
        </p:spPr>
        <p:txBody>
          <a:bodyPr>
            <a:normAutofit fontScale="90000"/>
          </a:bodyPr>
          <a:lstStyle/>
          <a:p>
            <a:r>
              <a:rPr lang="sl-SI" sz="3100" dirty="0" smtClean="0">
                <a:solidFill>
                  <a:schemeClr val="accent6">
                    <a:lumMod val="75000"/>
                  </a:schemeClr>
                </a:solidFill>
                <a:latin typeface="Snap ITC" panose="04040A07060A02020202" pitchFamily="82" charset="0"/>
              </a:rPr>
              <a:t>ZA ZABAVO</a:t>
            </a:r>
            <a:r>
              <a:rPr lang="sl-SI" dirty="0" smtClean="0">
                <a:solidFill>
                  <a:schemeClr val="accent6">
                    <a:lumMod val="75000"/>
                  </a:schemeClr>
                </a:solidFill>
                <a:latin typeface="Snap ITC" panose="04040A07060A02020202" pitchFamily="82" charset="0"/>
              </a:rPr>
              <a:t/>
            </a:r>
            <a:br>
              <a:rPr lang="sl-SI" dirty="0" smtClean="0">
                <a:solidFill>
                  <a:schemeClr val="accent6">
                    <a:lumMod val="75000"/>
                  </a:schemeClr>
                </a:solidFill>
                <a:latin typeface="Snap ITC" panose="04040A07060A02020202" pitchFamily="82" charset="0"/>
              </a:rPr>
            </a:br>
            <a:r>
              <a:rPr lang="sl-SI" dirty="0" smtClean="0">
                <a:solidFill>
                  <a:schemeClr val="accent6">
                    <a:lumMod val="75000"/>
                  </a:schemeClr>
                </a:solidFill>
                <a:latin typeface="Snap ITC" panose="04040A07060A02020202" pitchFamily="82" charset="0"/>
              </a:rPr>
              <a:t>1. </a:t>
            </a:r>
            <a:r>
              <a:rPr lang="sl-SI" sz="2200" dirty="0" smtClean="0">
                <a:solidFill>
                  <a:schemeClr val="accent6">
                    <a:lumMod val="75000"/>
                  </a:schemeClr>
                </a:solidFill>
                <a:latin typeface="Snap ITC" panose="04040A07060A02020202" pitchFamily="82" charset="0"/>
              </a:rPr>
              <a:t>UPORABI PLASTELIN, PINK PONK </a:t>
            </a:r>
            <a:r>
              <a:rPr lang="sl-SI" sz="2200" dirty="0" err="1" smtClean="0">
                <a:solidFill>
                  <a:schemeClr val="accent6">
                    <a:lumMod val="75000"/>
                  </a:schemeClr>
                </a:solidFill>
                <a:latin typeface="Snap ITC" panose="04040A07060A02020202" pitchFamily="82" charset="0"/>
              </a:rPr>
              <a:t>ŽOGIcO</a:t>
            </a:r>
            <a:r>
              <a:rPr lang="sl-SI" sz="2200" dirty="0" smtClean="0">
                <a:solidFill>
                  <a:schemeClr val="accent6">
                    <a:lumMod val="75000"/>
                  </a:schemeClr>
                </a:solidFill>
                <a:latin typeface="Snap ITC" panose="04040A07060A02020202" pitchFamily="82" charset="0"/>
              </a:rPr>
              <a:t> IN SLAMICO</a:t>
            </a:r>
            <a:r>
              <a:rPr lang="sl-SI" dirty="0" smtClean="0">
                <a:solidFill>
                  <a:schemeClr val="accent6">
                    <a:lumMod val="75000"/>
                  </a:schemeClr>
                </a:solidFill>
                <a:latin typeface="Snap ITC" panose="04040A07060A02020202" pitchFamily="82" charset="0"/>
              </a:rPr>
              <a:t/>
            </a:r>
            <a:br>
              <a:rPr lang="sl-SI" dirty="0" smtClean="0">
                <a:solidFill>
                  <a:schemeClr val="accent6">
                    <a:lumMod val="75000"/>
                  </a:schemeClr>
                </a:solidFill>
                <a:latin typeface="Snap ITC" panose="04040A07060A02020202" pitchFamily="82" charset="0"/>
              </a:rPr>
            </a:br>
            <a:endParaRPr lang="sl-SI" dirty="0">
              <a:solidFill>
                <a:schemeClr val="accent6">
                  <a:lumMod val="75000"/>
                </a:schemeClr>
              </a:solidFill>
              <a:latin typeface="Snap ITC" panose="04040A07060A02020202" pitchFamily="82" charset="0"/>
            </a:endParaRPr>
          </a:p>
        </p:txBody>
      </p:sp>
      <p:sp>
        <p:nvSpPr>
          <p:cNvPr id="12" name="Pravokotnik 11"/>
          <p:cNvSpPr/>
          <p:nvPr/>
        </p:nvSpPr>
        <p:spPr>
          <a:xfrm>
            <a:off x="3001039" y="2783429"/>
            <a:ext cx="218680" cy="369332"/>
          </a:xfrm>
          <a:prstGeom prst="rect">
            <a:avLst/>
          </a:prstGeom>
        </p:spPr>
        <p:txBody>
          <a:bodyPr wrap="square">
            <a:spAutoFit/>
          </a:bodyPr>
          <a:lstStyle/>
          <a:p>
            <a:r>
              <a:rPr lang="pl-PL" dirty="0" smtClean="0"/>
              <a:t> </a:t>
            </a:r>
            <a:endParaRPr lang="sl-SI" dirty="0"/>
          </a:p>
        </p:txBody>
      </p:sp>
      <p:pic>
        <p:nvPicPr>
          <p:cNvPr id="14" name="Slika 13"/>
          <p:cNvPicPr>
            <a:picLocks noChangeAspect="1"/>
          </p:cNvPicPr>
          <p:nvPr/>
        </p:nvPicPr>
        <p:blipFill>
          <a:blip r:embed="rId2"/>
          <a:stretch>
            <a:fillRect/>
          </a:stretch>
        </p:blipFill>
        <p:spPr>
          <a:xfrm>
            <a:off x="677334" y="1907664"/>
            <a:ext cx="3350356" cy="4467141"/>
          </a:xfrm>
          <a:prstGeom prst="rect">
            <a:avLst/>
          </a:prstGeom>
        </p:spPr>
      </p:pic>
    </p:spTree>
    <p:extLst>
      <p:ext uri="{BB962C8B-B14F-4D97-AF65-F5344CB8AC3E}">
        <p14:creationId xmlns:p14="http://schemas.microsoft.com/office/powerpoint/2010/main" val="1241762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637454" y="124968"/>
            <a:ext cx="8055186" cy="816864"/>
          </a:xfrm>
        </p:spPr>
        <p:txBody>
          <a:bodyPr>
            <a:noAutofit/>
          </a:bodyPr>
          <a:lstStyle/>
          <a:p>
            <a:pPr algn="ctr"/>
            <a:r>
              <a:rPr lang="sl-SI" sz="3200" dirty="0" smtClean="0">
                <a:solidFill>
                  <a:schemeClr val="accent6">
                    <a:lumMod val="75000"/>
                  </a:schemeClr>
                </a:solidFill>
                <a:latin typeface="Snap ITC" panose="04040A07060A02020202" pitchFamily="82" charset="0"/>
              </a:rPr>
              <a:t>BODI KORISTEN. TO ZMOREŠ!</a:t>
            </a:r>
            <a:endParaRPr lang="sl-SI" sz="4400" dirty="0">
              <a:solidFill>
                <a:schemeClr val="accent6">
                  <a:lumMod val="75000"/>
                </a:schemeClr>
              </a:solidFill>
              <a:latin typeface="Snap ITC" panose="04040A07060A02020202" pitchFamily="82" charset="0"/>
            </a:endParaRPr>
          </a:p>
        </p:txBody>
      </p:sp>
      <p:pic>
        <p:nvPicPr>
          <p:cNvPr id="4" name="Slika 3"/>
          <p:cNvPicPr>
            <a:picLocks noChangeAspect="1"/>
          </p:cNvPicPr>
          <p:nvPr/>
        </p:nvPicPr>
        <p:blipFill>
          <a:blip r:embed="rId2"/>
          <a:stretch>
            <a:fillRect/>
          </a:stretch>
        </p:blipFill>
        <p:spPr>
          <a:xfrm>
            <a:off x="3894672" y="4937138"/>
            <a:ext cx="2122259" cy="1412267"/>
          </a:xfrm>
          <a:prstGeom prst="rect">
            <a:avLst/>
          </a:prstGeom>
        </p:spPr>
      </p:pic>
      <p:pic>
        <p:nvPicPr>
          <p:cNvPr id="5" name="Slika 4"/>
          <p:cNvPicPr>
            <a:picLocks noChangeAspect="1"/>
          </p:cNvPicPr>
          <p:nvPr/>
        </p:nvPicPr>
        <p:blipFill>
          <a:blip r:embed="rId3"/>
          <a:stretch>
            <a:fillRect/>
          </a:stretch>
        </p:blipFill>
        <p:spPr>
          <a:xfrm>
            <a:off x="3894672" y="3084023"/>
            <a:ext cx="2937636" cy="1468818"/>
          </a:xfrm>
          <a:prstGeom prst="rect">
            <a:avLst/>
          </a:prstGeom>
        </p:spPr>
      </p:pic>
      <p:pic>
        <p:nvPicPr>
          <p:cNvPr id="8" name="Slika 7"/>
          <p:cNvPicPr>
            <a:picLocks noChangeAspect="1"/>
          </p:cNvPicPr>
          <p:nvPr/>
        </p:nvPicPr>
        <p:blipFill>
          <a:blip r:embed="rId4"/>
          <a:stretch>
            <a:fillRect/>
          </a:stretch>
        </p:blipFill>
        <p:spPr>
          <a:xfrm>
            <a:off x="6234331" y="4952222"/>
            <a:ext cx="2733675" cy="1676400"/>
          </a:xfrm>
          <a:prstGeom prst="rect">
            <a:avLst/>
          </a:prstGeom>
        </p:spPr>
      </p:pic>
      <p:pic>
        <p:nvPicPr>
          <p:cNvPr id="9" name="Slika 8"/>
          <p:cNvPicPr>
            <a:picLocks noChangeAspect="1"/>
          </p:cNvPicPr>
          <p:nvPr/>
        </p:nvPicPr>
        <p:blipFill>
          <a:blip r:embed="rId5"/>
          <a:stretch>
            <a:fillRect/>
          </a:stretch>
        </p:blipFill>
        <p:spPr>
          <a:xfrm>
            <a:off x="311114" y="754420"/>
            <a:ext cx="2978124" cy="1674721"/>
          </a:xfrm>
          <a:prstGeom prst="rect">
            <a:avLst/>
          </a:prstGeom>
        </p:spPr>
      </p:pic>
      <p:pic>
        <p:nvPicPr>
          <p:cNvPr id="10" name="Slika 9"/>
          <p:cNvPicPr>
            <a:picLocks noChangeAspect="1"/>
          </p:cNvPicPr>
          <p:nvPr/>
        </p:nvPicPr>
        <p:blipFill>
          <a:blip r:embed="rId6"/>
          <a:stretch>
            <a:fillRect/>
          </a:stretch>
        </p:blipFill>
        <p:spPr>
          <a:xfrm>
            <a:off x="3632052" y="1141390"/>
            <a:ext cx="2619375" cy="1743075"/>
          </a:xfrm>
          <a:prstGeom prst="rect">
            <a:avLst/>
          </a:prstGeom>
        </p:spPr>
      </p:pic>
      <p:pic>
        <p:nvPicPr>
          <p:cNvPr id="11" name="Slika 10"/>
          <p:cNvPicPr>
            <a:picLocks noChangeAspect="1"/>
          </p:cNvPicPr>
          <p:nvPr/>
        </p:nvPicPr>
        <p:blipFill>
          <a:blip r:embed="rId7"/>
          <a:stretch>
            <a:fillRect/>
          </a:stretch>
        </p:blipFill>
        <p:spPr>
          <a:xfrm>
            <a:off x="7463667" y="2884465"/>
            <a:ext cx="2505075" cy="1828800"/>
          </a:xfrm>
          <a:prstGeom prst="rect">
            <a:avLst/>
          </a:prstGeom>
        </p:spPr>
      </p:pic>
      <p:pic>
        <p:nvPicPr>
          <p:cNvPr id="12" name="Slika 11"/>
          <p:cNvPicPr>
            <a:picLocks noChangeAspect="1"/>
          </p:cNvPicPr>
          <p:nvPr/>
        </p:nvPicPr>
        <p:blipFill>
          <a:blip r:embed="rId8"/>
          <a:stretch>
            <a:fillRect/>
          </a:stretch>
        </p:blipFill>
        <p:spPr>
          <a:xfrm>
            <a:off x="9330763" y="1167071"/>
            <a:ext cx="2619375" cy="1743075"/>
          </a:xfrm>
          <a:prstGeom prst="rect">
            <a:avLst/>
          </a:prstGeom>
        </p:spPr>
      </p:pic>
      <p:pic>
        <p:nvPicPr>
          <p:cNvPr id="13" name="Slika 12"/>
          <p:cNvPicPr>
            <a:picLocks noChangeAspect="1"/>
          </p:cNvPicPr>
          <p:nvPr/>
        </p:nvPicPr>
        <p:blipFill>
          <a:blip r:embed="rId9"/>
          <a:stretch>
            <a:fillRect/>
          </a:stretch>
        </p:blipFill>
        <p:spPr>
          <a:xfrm>
            <a:off x="311114" y="4552841"/>
            <a:ext cx="2952199" cy="1968133"/>
          </a:xfrm>
          <a:prstGeom prst="rect">
            <a:avLst/>
          </a:prstGeom>
        </p:spPr>
      </p:pic>
      <p:pic>
        <p:nvPicPr>
          <p:cNvPr id="14" name="Slika 13"/>
          <p:cNvPicPr>
            <a:picLocks noChangeAspect="1"/>
          </p:cNvPicPr>
          <p:nvPr/>
        </p:nvPicPr>
        <p:blipFill>
          <a:blip r:embed="rId10"/>
          <a:stretch>
            <a:fillRect/>
          </a:stretch>
        </p:blipFill>
        <p:spPr>
          <a:xfrm>
            <a:off x="6368574" y="1078828"/>
            <a:ext cx="2619375" cy="1743075"/>
          </a:xfrm>
          <a:prstGeom prst="rect">
            <a:avLst/>
          </a:prstGeom>
        </p:spPr>
      </p:pic>
      <p:pic>
        <p:nvPicPr>
          <p:cNvPr id="15" name="Slika 14"/>
          <p:cNvPicPr>
            <a:picLocks noChangeAspect="1"/>
          </p:cNvPicPr>
          <p:nvPr/>
        </p:nvPicPr>
        <p:blipFill>
          <a:blip r:embed="rId11"/>
          <a:stretch>
            <a:fillRect/>
          </a:stretch>
        </p:blipFill>
        <p:spPr>
          <a:xfrm flipH="1">
            <a:off x="9412546" y="4455579"/>
            <a:ext cx="2101250" cy="2146277"/>
          </a:xfrm>
          <a:prstGeom prst="rect">
            <a:avLst/>
          </a:prstGeom>
        </p:spPr>
      </p:pic>
      <p:pic>
        <p:nvPicPr>
          <p:cNvPr id="16" name="Slika 15"/>
          <p:cNvPicPr>
            <a:picLocks noChangeAspect="1"/>
          </p:cNvPicPr>
          <p:nvPr/>
        </p:nvPicPr>
        <p:blipFill>
          <a:blip r:embed="rId12"/>
          <a:stretch>
            <a:fillRect/>
          </a:stretch>
        </p:blipFill>
        <p:spPr>
          <a:xfrm>
            <a:off x="342898" y="2638503"/>
            <a:ext cx="2686050" cy="1704975"/>
          </a:xfrm>
          <a:prstGeom prst="rect">
            <a:avLst/>
          </a:prstGeom>
        </p:spPr>
      </p:pic>
    </p:spTree>
    <p:extLst>
      <p:ext uri="{BB962C8B-B14F-4D97-AF65-F5344CB8AC3E}">
        <p14:creationId xmlns:p14="http://schemas.microsoft.com/office/powerpoint/2010/main" val="434842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9355308" cy="1566930"/>
          </a:xfrm>
        </p:spPr>
        <p:txBody>
          <a:bodyPr>
            <a:normAutofit fontScale="90000"/>
          </a:bodyPr>
          <a:lstStyle/>
          <a:p>
            <a:r>
              <a:rPr lang="sl-SI" dirty="0" smtClean="0">
                <a:solidFill>
                  <a:schemeClr val="accent6">
                    <a:lumMod val="50000"/>
                  </a:schemeClr>
                </a:solidFill>
                <a:latin typeface="Snap ITC" panose="04040A07060A02020202" pitchFamily="82" charset="0"/>
              </a:rPr>
              <a:t>Kaj pa ti </a:t>
            </a:r>
            <a:r>
              <a:rPr lang="sl-SI" dirty="0">
                <a:solidFill>
                  <a:schemeClr val="accent6">
                    <a:lumMod val="50000"/>
                  </a:schemeClr>
                </a:solidFill>
                <a:latin typeface="Snap ITC" panose="04040A07060A02020202" pitchFamily="82" charset="0"/>
              </a:rPr>
              <a:t>znaš? </a:t>
            </a:r>
            <a:r>
              <a:rPr lang="sl-SI" u="sng" dirty="0"/>
              <a:t>https://otroski.rtvslo.si/bansi/news/article/7395</a:t>
            </a:r>
            <a:r>
              <a:rPr lang="sl-SI" dirty="0"/>
              <a:t/>
            </a:r>
            <a:br>
              <a:rPr lang="sl-SI" dirty="0"/>
            </a:br>
            <a:r>
              <a:rPr lang="sl-SI" dirty="0" smtClean="0"/>
              <a:t/>
            </a:r>
            <a:br>
              <a:rPr lang="sl-SI" dirty="0" smtClean="0"/>
            </a:br>
            <a:endParaRPr lang="sl-SI" dirty="0"/>
          </a:p>
        </p:txBody>
      </p:sp>
      <p:sp>
        <p:nvSpPr>
          <p:cNvPr id="6" name="Pravokotnik 5"/>
          <p:cNvSpPr/>
          <p:nvPr/>
        </p:nvSpPr>
        <p:spPr>
          <a:xfrm>
            <a:off x="965915" y="2176530"/>
            <a:ext cx="8178085" cy="4524315"/>
          </a:xfrm>
          <a:prstGeom prst="rect">
            <a:avLst/>
          </a:prstGeom>
        </p:spPr>
        <p:txBody>
          <a:bodyPr wrap="square">
            <a:spAutoFit/>
          </a:bodyPr>
          <a:lstStyle/>
          <a:p>
            <a:r>
              <a:rPr lang="sl-SI" dirty="0"/>
              <a:t>Vabljeni sodelovanju v nagradnem natečaju Kaj pa ti znaš?</a:t>
            </a:r>
          </a:p>
          <a:p>
            <a:endParaRPr lang="sl-SI" dirty="0"/>
          </a:p>
          <a:p>
            <a:r>
              <a:rPr lang="sl-SI" dirty="0"/>
              <a:t>Čaka vas več kot 70 nagrad! Pošljite 3-minutni video vaših spretnosti!</a:t>
            </a:r>
          </a:p>
          <a:p>
            <a:endParaRPr lang="sl-SI" dirty="0"/>
          </a:p>
          <a:p>
            <a:r>
              <a:rPr lang="sl-SI" dirty="0"/>
              <a:t>Sodelujete lahko večkrat do 30. marca 2020. </a:t>
            </a:r>
            <a:endParaRPr lang="sl-SI" dirty="0" smtClean="0"/>
          </a:p>
          <a:p>
            <a:r>
              <a:rPr lang="sl-SI" dirty="0"/>
              <a:t>Poješ, plešeš, kuhaš, šivaš, kipariš, izumljaš?</a:t>
            </a:r>
          </a:p>
          <a:p>
            <a:r>
              <a:rPr lang="sl-SI" dirty="0"/>
              <a:t>Osnovnošolci prve in druge triade v okviru MMC-</a:t>
            </a:r>
            <a:r>
              <a:rPr lang="sl-SI" dirty="0" err="1"/>
              <a:t>jevega</a:t>
            </a:r>
            <a:r>
              <a:rPr lang="sl-SI" dirty="0"/>
              <a:t> </a:t>
            </a:r>
            <a:r>
              <a:rPr lang="sl-SI" dirty="0" err="1"/>
              <a:t>videonatečaja</a:t>
            </a:r>
            <a:r>
              <a:rPr lang="sl-SI" dirty="0"/>
              <a:t> "Kaj pa ti znaš?", spletni prostor Otroškega portala RTV bogatijo s svojimi idejami in spretnostmi, opozarjajo tudi na svoje misli o svetu! Zmagovalce natečaja bo določilo spletno glasovanje, nanje pa čaka bogata zakladnica nagrad!</a:t>
            </a:r>
          </a:p>
          <a:p>
            <a:endParaRPr lang="sl-SI" dirty="0"/>
          </a:p>
          <a:p>
            <a:r>
              <a:rPr lang="sl-SI" dirty="0"/>
              <a:t>V natečaju "Kaj pa ti znaš?" sodeluje tudi 9-letna Manca. V videu si oglej njene vragolije na trampolinu in lušten trik, ki ga je izvedla s svojim kužkom!</a:t>
            </a:r>
          </a:p>
          <a:p>
            <a:r>
              <a:rPr lang="sl-SI" dirty="0"/>
              <a:t>Podrobnosti o vsebini</a:t>
            </a:r>
          </a:p>
          <a:p>
            <a:r>
              <a:rPr lang="sl-SI" dirty="0" smtClean="0"/>
              <a:t>Datum:13.3.2020 Trajanje:01:17 min </a:t>
            </a:r>
            <a:r>
              <a:rPr lang="sl-SI" dirty="0" err="1" smtClean="0"/>
              <a:t>Kanal:MMCTVO</a:t>
            </a:r>
            <a:r>
              <a:rPr lang="sl-SI" dirty="0" smtClean="0"/>
              <a:t> </a:t>
            </a:r>
            <a:r>
              <a:rPr lang="sl-SI" dirty="0" err="1" smtClean="0"/>
              <a:t>ddaja:Bansi</a:t>
            </a:r>
            <a:endParaRPr lang="sl-SI" dirty="0"/>
          </a:p>
          <a:p>
            <a:endParaRPr lang="sl-SI" dirty="0"/>
          </a:p>
        </p:txBody>
      </p:sp>
    </p:spTree>
    <p:extLst>
      <p:ext uri="{BB962C8B-B14F-4D97-AF65-F5344CB8AC3E}">
        <p14:creationId xmlns:p14="http://schemas.microsoft.com/office/powerpoint/2010/main" val="1914044975"/>
      </p:ext>
    </p:extLst>
  </p:cSld>
  <p:clrMapOvr>
    <a:masterClrMapping/>
  </p:clrMapOvr>
</p:sld>
</file>

<file path=ppt/theme/theme1.xml><?xml version="1.0" encoding="utf-8"?>
<a:theme xmlns:a="http://schemas.openxmlformats.org/drawingml/2006/main" name="Gladko">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768</TotalTime>
  <Words>409</Words>
  <Application>Microsoft Office PowerPoint</Application>
  <PresentationFormat>Širokozaslonsko</PresentationFormat>
  <Paragraphs>60</Paragraphs>
  <Slides>10</Slides>
  <Notes>0</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10</vt:i4>
      </vt:variant>
    </vt:vector>
  </HeadingPairs>
  <TitlesOfParts>
    <vt:vector size="17" baseType="lpstr">
      <vt:lpstr>Arial</vt:lpstr>
      <vt:lpstr>Calibri</vt:lpstr>
      <vt:lpstr>Snap ITC</vt:lpstr>
      <vt:lpstr>Times New Roman</vt:lpstr>
      <vt:lpstr>Trebuchet MS</vt:lpstr>
      <vt:lpstr>Wingdings 3</vt:lpstr>
      <vt:lpstr>Gladko</vt:lpstr>
      <vt:lpstr>PowerPointova predstavitev</vt:lpstr>
      <vt:lpstr>NAŠLI SVA PRAVLJICO O KORONAVIRUSU. PROSITE STARŠE, DA VAM JO PREBEREJO.   NEKJE SREDI VELIKEGA MESTA SE JE RODIL MAJHEN VIRUS – IMENUJEMO GA KORONAVIRUS. TAKO JE MAJHEN, DA GA S PROSTIM OČESOM NE MOREMO VIDETI, NE MOREMO GA PREJETI, LAHKO PA ZARADI NJEGA ZBOLIMO. KORONAVIRUS JE STKAL SVOJ PEKLENSKI NAČRT. SELIL SE BO MED OTROCI, STARŠI, DEDKI, BABICAMI IN VSEMI, KI SO NAM BLIZU, ZATO DA BI JIM NAGAJAL IN BI ZARADI NJEGA ZBOLELI. TAKO JE PRETKAN, DA SE MU USPE V ČLOVEKA SKRITI TUDI ZA DVA TEDNA IN ŠELE NATO POKAŽE SVOJE ZOBE. GRIZE NOSEK IN PLJUČA. ZATO KIHAMO, SMRKAMO IN IMAMO VROČINO. ČE JE VIRUS DOVOLJ POREDEN LAHKO BABICO ALI DEDKA ODPELJEJO V BOLNIŠNICO, KJER JIMA PRIJAZNI ZDRAVNIKI IN MEDICINSKE SESTRE POMAGAJO. LAHKO SE ZGODI, DA DEDKA IN BABICE NI VEČ NAZAJ. TO PA SE LAHKO ZGODI TUDI MAMICI IN OČKU, BRATCU IN SESTRICI ALI TEBI.   </vt:lpstr>
      <vt:lpstr>POREDNI VIRUS BREZ ČLOVEKA NE MORE PREŽIVETI. S KIHANJEM IN KAŠLJANJEM SE ŠIRI IN IŠČE NOV DOM. KORONAVIRUS SE BOJI LE TOPLE VODE IN ČISTOČE.      NARIŠI SVOJO ZGODBO O POREDNI POŠASTI.  RISBICO LAHKO POŠLJEŠ NA NAJIN NASLOV!</vt:lpstr>
      <vt:lpstr>ČAS ZA DOMIŠLJIJO IN USTVARJANJE</vt:lpstr>
      <vt:lpstr>SAMOSTOJNO UČENJE</vt:lpstr>
      <vt:lpstr>GIBANJE IN ZDRAVJE ANIMACIJE NAJDEŠ   h.sportunterricht.de/ttp://www </vt:lpstr>
      <vt:lpstr>ZA ZABAVO 1. UPORABI PLASTELIN, PINK PONK ŽOGIcO IN SLAMICO </vt:lpstr>
      <vt:lpstr>BODI KORISTEN. TO ZMOREŠ!</vt:lpstr>
      <vt:lpstr>Kaj pa ti znaš? https://otroski.rtvslo.si/bansi/news/article/7395  </vt:lpstr>
      <vt:lpstr> ŠE NEKAJ SPLETNIH STRANI, KI JIH LAHKO PREIZKUSIŠ  https://otroski.rtvslo.si/avacc/media/play/id/174679078/section/televizija  www.Frepy.eu  https://www.lg-mb.si/novice/predstave-lutkovnega-gledalisca-maribor-na-rtv-slo/</vt:lpstr>
    </vt:vector>
  </TitlesOfParts>
  <Company>MIZS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ANTOINE LAURENT LAVOISIER</dc:title>
  <dc:creator>Učenec</dc:creator>
  <cp:lastModifiedBy>WIN</cp:lastModifiedBy>
  <cp:revision>60</cp:revision>
  <dcterms:created xsi:type="dcterms:W3CDTF">2020-03-03T11:57:57Z</dcterms:created>
  <dcterms:modified xsi:type="dcterms:W3CDTF">2020-03-21T09:42:50Z</dcterms:modified>
</cp:coreProperties>
</file>